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53" r:id="rId2"/>
    <p:sldId id="470" r:id="rId3"/>
    <p:sldId id="472" r:id="rId4"/>
    <p:sldId id="479" r:id="rId5"/>
    <p:sldId id="492" r:id="rId6"/>
    <p:sldId id="475" r:id="rId7"/>
    <p:sldId id="477" r:id="rId8"/>
    <p:sldId id="48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CB7"/>
    <a:srgbClr val="3F8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66" autoAdjust="0"/>
    <p:restoredTop sz="94660"/>
  </p:normalViewPr>
  <p:slideViewPr>
    <p:cSldViewPr snapToGrid="0">
      <p:cViewPr varScale="1">
        <p:scale>
          <a:sx n="68" d="100"/>
          <a:sy n="68" d="100"/>
        </p:scale>
        <p:origin x="20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73A6B-BB26-4B12-BFB8-2B873AE12267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701FA-A99B-4EA7-BD9A-49A04217BC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522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086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61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5540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6177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0859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7724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3588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83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E1ECB1-5A5B-4C6B-8360-EEF4E7804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BFCC059-4D8E-4C87-A4D1-E4C9E1D59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04FCF4-9A9C-407F-A896-63764D12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A6E786-3F61-4FD7-AF4B-5CAEC066F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126972-3EDC-4D3D-817C-4CCC7969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42905"/>
      </p:ext>
    </p:extLst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517C0B-618B-4B07-8FEE-212F45DF6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76156C6-4F3E-4B26-BEF6-C658183E3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0B155B-888E-4B42-8139-225B7CE49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848B8B-A45D-48D2-B95C-C23402348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2847D2-37FF-491E-86F7-2A77B2A5E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1515817"/>
      </p:ext>
    </p:extLst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1B51B0E-C5ED-4931-852F-A8DA7E1DB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65174B4-31E8-4BEF-8942-FD3548C70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B8F4D3-431E-44CF-A028-C91E2137E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D0F09A-E73B-492B-B10B-3218D86A8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BE3E4A-3F9F-4FA6-A0A2-122D22E57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763146"/>
      </p:ext>
    </p:extLst>
  </p:cSld>
  <p:clrMapOvr>
    <a:masterClrMapping/>
  </p:clrMapOvr>
  <p:transition spd="slow" advClick="0" advTm="1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374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1A1C3F-F90A-43A4-9ECD-F00719B56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48D4E4-35F0-4517-A710-16EC96626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82627A-5DA8-42DB-A0E5-883D1EDEE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09759C-075D-43BD-B60D-906336D33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769EA7-A4C8-47A7-9F4D-3E4EF4FE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20956"/>
      </p:ext>
    </p:extLst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030536-6B8C-499F-B691-282A56B22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92699D7-1ACB-40EF-8948-18C67F14D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9C0F2B-275E-4EFF-8736-59FDF6520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6CBD68-7556-4277-A9CC-0E3698CD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552142-513F-4E0A-A832-EC32ABA8C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29136"/>
      </p:ext>
    </p:extLst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DA5A0C-41EF-4EF1-B9B9-E309AF824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98F9A6-7009-487C-9335-9B2655AF3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42523A4-6D85-4E26-BAD9-B5DED0F0D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F1B68CC-03DA-4133-9A62-45795BDC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7433D43-A8D0-4374-ACF8-E247BE39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B94F08B-6269-48AE-88E7-BDBB0876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6417601"/>
      </p:ext>
    </p:extLst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44134E-0BE5-46C0-929C-F9D4A023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12113C5-ADEA-4974-BB14-86DAC381E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9390FF6-61F4-44DF-9C58-15C7C9EAC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084E920-1203-43C5-9836-AEA955263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1FAE36B-07A4-4C4E-9A5F-B58F26998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C6239AA-BEC2-47D5-B295-1C438B9D2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D37E89F-FD72-4884-A2DC-4121C65F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4094C68-E649-4A58-B70D-88A203523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3660699"/>
      </p:ext>
    </p:extLst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5F94A4-B8D7-43C1-80C9-73E124F4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684A534-7F72-44DB-AAA0-39763DA8C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D8F81B8-2C1B-46DA-9FC4-FA4EA6C31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4DEF5E0-2338-4BAC-8681-B56466F2D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449038"/>
      </p:ext>
    </p:extLst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5AE1E47-1B45-4380-AE38-48F51410E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5744B09-219A-4BAE-A64A-BA6F51CC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5B1853-F3A0-4843-A7DD-B071FABAE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0800759"/>
      </p:ext>
    </p:extLst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8A05EE-C361-48B2-881C-5FEDBCF95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6B7BA2-C07B-486A-AEBA-E8A379FAE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609B8D7-C342-4349-A52B-0F630C496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1A0A05-2E78-4B68-9275-72A698131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E8D064B-850C-449A-B16D-36BA1C5A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919E08-2488-46A8-8B39-E8E3B1A72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1275376"/>
      </p:ext>
    </p:extLst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19821D-3169-462D-BDC5-707DAA373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25970DE-180B-463A-842D-4B948B1E4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7048C78-1503-4FD7-8859-990F963DF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4969D1-8A89-4051-A7A3-053E791C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2B7B8CF-C72E-438F-A999-E8DA54826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F73A437-B948-459B-B14D-44D796DE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57962"/>
      </p:ext>
    </p:extLst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C74BBE8-1815-4000-8008-945E8B561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3E314DF-819C-4FF1-9C2E-69194E155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A1525E-7C66-46A7-89CD-0A0836A4B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BAB08-D03A-4FEF-8092-001CB785BBAB}" type="datetimeFigureOut">
              <a:rPr lang="zh-CN" altLang="en-US" smtClean="0"/>
              <a:t>2018/6/10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269161-46AB-416B-9C71-590B71BBF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47D277-5155-4804-A42E-790F5C4F8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920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Click="0" advTm="1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BCA159F-19EA-470F-82BA-C37522B7C7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" y="-2156059"/>
            <a:ext cx="14868828" cy="9012819"/>
          </a:xfrm>
          <a:prstGeom prst="rect">
            <a:avLst/>
          </a:prstGeom>
        </p:spPr>
      </p:pic>
      <p:sp>
        <p:nvSpPr>
          <p:cNvPr id="24" name="文本框 3">
            <a:extLst>
              <a:ext uri="{FF2B5EF4-FFF2-40B4-BE49-F238E27FC236}">
                <a16:creationId xmlns:a16="http://schemas.microsoft.com/office/drawing/2014/main" id="{23EC4168-6278-449C-9B59-25A67AFA2B34}"/>
              </a:ext>
            </a:extLst>
          </p:cNvPr>
          <p:cNvSpPr txBox="1"/>
          <p:nvPr/>
        </p:nvSpPr>
        <p:spPr>
          <a:xfrm>
            <a:off x="2191770" y="1874411"/>
            <a:ext cx="2159450" cy="923330"/>
          </a:xfrm>
          <a:prstGeom prst="rect">
            <a:avLst/>
          </a:prstGeom>
          <a:solidFill>
            <a:srgbClr val="5AACB7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真诚</a:t>
            </a:r>
          </a:p>
        </p:txBody>
      </p:sp>
      <p:sp>
        <p:nvSpPr>
          <p:cNvPr id="25" name="文本框 3">
            <a:extLst>
              <a:ext uri="{FF2B5EF4-FFF2-40B4-BE49-F238E27FC236}">
                <a16:creationId xmlns:a16="http://schemas.microsoft.com/office/drawing/2014/main" id="{23EC4168-6278-449C-9B59-25A67AFA2B34}"/>
              </a:ext>
            </a:extLst>
          </p:cNvPr>
          <p:cNvSpPr txBox="1"/>
          <p:nvPr/>
        </p:nvSpPr>
        <p:spPr>
          <a:xfrm>
            <a:off x="5277168" y="2797741"/>
            <a:ext cx="2159450" cy="923330"/>
          </a:xfrm>
          <a:prstGeom prst="rect">
            <a:avLst/>
          </a:prstGeom>
          <a:solidFill>
            <a:srgbClr val="5AACB7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倾听</a:t>
            </a:r>
          </a:p>
        </p:txBody>
      </p:sp>
      <p:sp>
        <p:nvSpPr>
          <p:cNvPr id="26" name="文本框 3">
            <a:extLst>
              <a:ext uri="{FF2B5EF4-FFF2-40B4-BE49-F238E27FC236}">
                <a16:creationId xmlns:a16="http://schemas.microsoft.com/office/drawing/2014/main" id="{23EC4168-6278-449C-9B59-25A67AFA2B34}"/>
              </a:ext>
            </a:extLst>
          </p:cNvPr>
          <p:cNvSpPr txBox="1"/>
          <p:nvPr/>
        </p:nvSpPr>
        <p:spPr>
          <a:xfrm>
            <a:off x="8362566" y="3721071"/>
            <a:ext cx="2159450" cy="923330"/>
          </a:xfrm>
          <a:prstGeom prst="rect">
            <a:avLst/>
          </a:prstGeom>
          <a:solidFill>
            <a:srgbClr val="5AACB7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尊重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2FF25C1-FBAB-4D9A-9F38-654450D8C4C0}"/>
              </a:ext>
            </a:extLst>
          </p:cNvPr>
          <p:cNvSpPr/>
          <p:nvPr/>
        </p:nvSpPr>
        <p:spPr>
          <a:xfrm>
            <a:off x="4487879" y="115981"/>
            <a:ext cx="357020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6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/>
                <a:latin typeface="幼圆" panose="02010509060101010101" pitchFamily="49" charset="-122"/>
                <a:ea typeface="幼圆" panose="02010509060101010101" pitchFamily="49" charset="-122"/>
              </a:rPr>
              <a:t>心灵公约</a:t>
            </a:r>
          </a:p>
        </p:txBody>
      </p:sp>
    </p:spTree>
    <p:extLst>
      <p:ext uri="{BB962C8B-B14F-4D97-AF65-F5344CB8AC3E}">
        <p14:creationId xmlns:p14="http://schemas.microsoft.com/office/powerpoint/2010/main" val="75163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1000">
        <p14:warp dir="in"/>
      </p:transition>
    </mc:Choice>
    <mc:Fallback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>
            <a:extLst>
              <a:ext uri="{FF2B5EF4-FFF2-40B4-BE49-F238E27FC236}">
                <a16:creationId xmlns:a16="http://schemas.microsoft.com/office/drawing/2014/main" id="{852D005B-2F74-478F-AB98-AE7ABFD920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" y="1240"/>
            <a:ext cx="12187592" cy="685552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348EA2E-216B-4141-BB02-BEA0564A4C98}"/>
              </a:ext>
            </a:extLst>
          </p:cNvPr>
          <p:cNvSpPr txBox="1"/>
          <p:nvPr/>
        </p:nvSpPr>
        <p:spPr>
          <a:xfrm>
            <a:off x="8988259" y="3557826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16">
            <a:extLst>
              <a:ext uri="{FF2B5EF4-FFF2-40B4-BE49-F238E27FC236}">
                <a16:creationId xmlns:a16="http://schemas.microsoft.com/office/drawing/2014/main" id="{1711E9B0-6906-443D-8DA6-82D16D3434CE}"/>
              </a:ext>
            </a:extLst>
          </p:cNvPr>
          <p:cNvSpPr txBox="1"/>
          <p:nvPr/>
        </p:nvSpPr>
        <p:spPr>
          <a:xfrm>
            <a:off x="1375042" y="1623285"/>
            <a:ext cx="9656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0" b="1" dirty="0">
              <a:latin typeface="华文楷体" pitchFamily="2" charset="-122"/>
              <a:ea typeface="华文楷体" pitchFamily="2" charset="-122"/>
              <a:cs typeface="hakuyoxingshu7000" panose="02000600000000000000" pitchFamily="2" charset="-122"/>
            </a:endParaRPr>
          </a:p>
        </p:txBody>
      </p:sp>
      <p:sp>
        <p:nvSpPr>
          <p:cNvPr id="7" name="圆角矩形 9">
            <a:extLst>
              <a:ext uri="{FF2B5EF4-FFF2-40B4-BE49-F238E27FC236}">
                <a16:creationId xmlns:a16="http://schemas.microsoft.com/office/drawing/2014/main" id="{EDCFDE3D-F5E8-40F1-8CFD-C201CA03224C}"/>
              </a:ext>
            </a:extLst>
          </p:cNvPr>
          <p:cNvSpPr/>
          <p:nvPr/>
        </p:nvSpPr>
        <p:spPr>
          <a:xfrm>
            <a:off x="821690" y="1336603"/>
            <a:ext cx="2148129" cy="657401"/>
          </a:xfrm>
          <a:prstGeom prst="roundRect">
            <a:avLst/>
          </a:prstGeom>
          <a:solidFill>
            <a:srgbClr val="5AA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1200" noProof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A95B74D-E629-408E-82D7-DA78C7BAA369}"/>
              </a:ext>
            </a:extLst>
          </p:cNvPr>
          <p:cNvSpPr/>
          <p:nvPr/>
        </p:nvSpPr>
        <p:spPr>
          <a:xfrm>
            <a:off x="972143" y="1434470"/>
            <a:ext cx="1847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2800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热身活动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0C3883E-8B6F-4B86-AF12-B2BB2595468B}"/>
              </a:ext>
            </a:extLst>
          </p:cNvPr>
          <p:cNvSpPr txBox="1"/>
          <p:nvPr/>
        </p:nvSpPr>
        <p:spPr>
          <a:xfrm>
            <a:off x="3013852" y="1456619"/>
            <a:ext cx="4138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5AACB7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——</a:t>
            </a:r>
            <a:r>
              <a:rPr lang="zh-CN" altLang="en-US" sz="3600" b="1" dirty="0">
                <a:solidFill>
                  <a:srgbClr val="5AACB7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爱的鼓励</a:t>
            </a:r>
            <a:endParaRPr lang="zh-CN" altLang="en-US" sz="3200" b="1" dirty="0">
              <a:solidFill>
                <a:srgbClr val="5AACB7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D845C82-83D4-4BEF-8C89-9A23C18469DC}"/>
              </a:ext>
            </a:extLst>
          </p:cNvPr>
          <p:cNvSpPr txBox="1"/>
          <p:nvPr/>
        </p:nvSpPr>
        <p:spPr>
          <a:xfrm>
            <a:off x="1895754" y="2417108"/>
            <a:ext cx="89071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accent5">
                    <a:lumMod val="50000"/>
                  </a:schemeClr>
                </a:solidFill>
              </a:rPr>
              <a:t>活动规则：</a:t>
            </a:r>
            <a:endParaRPr lang="en-US" altLang="zh-CN" sz="40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altLang="zh-CN" sz="4000" b="1" dirty="0">
                <a:solidFill>
                  <a:schemeClr val="accent5">
                    <a:lumMod val="50000"/>
                  </a:schemeClr>
                </a:solidFill>
              </a:rPr>
              <a:t>      </a:t>
            </a:r>
            <a:r>
              <a:rPr lang="zh-CN" altLang="en-US" sz="4000" b="1" dirty="0">
                <a:solidFill>
                  <a:schemeClr val="accent5">
                    <a:lumMod val="50000"/>
                  </a:schemeClr>
                </a:solidFill>
              </a:rPr>
              <a:t>鼓掌一分钟，用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最快</a:t>
            </a:r>
            <a:r>
              <a:rPr lang="zh-CN" altLang="en-US" sz="4000" b="1" dirty="0">
                <a:solidFill>
                  <a:schemeClr val="accent5">
                    <a:lumMod val="50000"/>
                  </a:schemeClr>
                </a:solidFill>
              </a:rPr>
              <a:t>的速度，在过程中体验自己的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感受</a:t>
            </a:r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2796FA5-D290-4996-8CF4-3817AAD4EE34}"/>
              </a:ext>
            </a:extLst>
          </p:cNvPr>
          <p:cNvSpPr txBox="1"/>
          <p:nvPr/>
        </p:nvSpPr>
        <p:spPr>
          <a:xfrm>
            <a:off x="8314441" y="1994004"/>
            <a:ext cx="3214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242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1000">
        <p14:warp dir="in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4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" grpId="0"/>
      <p:bldP spid="7" grpId="0" animBg="1"/>
      <p:bldP spid="8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0D64C1B7-F382-475C-AED1-AA5B69BECE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7592" cy="6855520"/>
          </a:xfrm>
          <a:prstGeom prst="rect">
            <a:avLst/>
          </a:prstGeom>
        </p:spPr>
      </p:pic>
      <p:grpSp>
        <p:nvGrpSpPr>
          <p:cNvPr id="9" name="组合 8">
            <a:extLst>
              <a:ext uri="{FF2B5EF4-FFF2-40B4-BE49-F238E27FC236}">
                <a16:creationId xmlns:a16="http://schemas.microsoft.com/office/drawing/2014/main" id="{20BDB9E3-8AF0-4393-9B29-B8EBEA319388}"/>
              </a:ext>
            </a:extLst>
          </p:cNvPr>
          <p:cNvGrpSpPr/>
          <p:nvPr/>
        </p:nvGrpSpPr>
        <p:grpSpPr>
          <a:xfrm>
            <a:off x="4500327" y="2562593"/>
            <a:ext cx="4198555" cy="865167"/>
            <a:chOff x="4990306" y="1772516"/>
            <a:chExt cx="3180926" cy="607095"/>
          </a:xfrm>
          <a:solidFill>
            <a:srgbClr val="5AACB7"/>
          </a:solidFill>
        </p:grpSpPr>
        <p:sp>
          <p:nvSpPr>
            <p:cNvPr id="10" name="Shape 18">
              <a:extLst>
                <a:ext uri="{FF2B5EF4-FFF2-40B4-BE49-F238E27FC236}">
                  <a16:creationId xmlns:a16="http://schemas.microsoft.com/office/drawing/2014/main" id="{EADEEF66-CFA7-4792-8499-3CC5AAF28484}"/>
                </a:ext>
              </a:extLst>
            </p:cNvPr>
            <p:cNvSpPr/>
            <p:nvPr/>
          </p:nvSpPr>
          <p:spPr>
            <a:xfrm>
              <a:off x="4990306" y="1772516"/>
              <a:ext cx="3180926" cy="607095"/>
            </a:xfrm>
            <a:prstGeom prst="roundRect">
              <a:avLst>
                <a:gd name="adj" fmla="val 0"/>
              </a:avLst>
            </a:prstGeom>
            <a:grpFill/>
            <a:ln w="12700" cap="flat">
              <a:solidFill>
                <a:srgbClr val="5AACB7"/>
              </a:solidFill>
              <a:prstDash val="solid"/>
              <a:miter lim="400000"/>
            </a:ln>
            <a:effectLst/>
          </p:spPr>
          <p:txBody>
            <a:bodyPr wrap="square" lIns="19046" tIns="19046" rIns="19046" bIns="19046" numCol="1" anchor="ctr">
              <a:noAutofit/>
            </a:bodyPr>
            <a:lstStyle/>
            <a:p>
              <a:pPr defTabSz="914217">
                <a:defRPr/>
              </a:pPr>
              <a:endParaRPr kern="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1" name="文本框 3">
              <a:extLst>
                <a:ext uri="{FF2B5EF4-FFF2-40B4-BE49-F238E27FC236}">
                  <a16:creationId xmlns:a16="http://schemas.microsoft.com/office/drawing/2014/main" id="{B77D10CD-02AC-43B0-A547-112E74996D07}"/>
                </a:ext>
              </a:extLst>
            </p:cNvPr>
            <p:cNvSpPr txBox="1"/>
            <p:nvPr/>
          </p:nvSpPr>
          <p:spPr>
            <a:xfrm>
              <a:off x="5097082" y="1839777"/>
              <a:ext cx="2967372" cy="539834"/>
            </a:xfrm>
            <a:prstGeom prst="rect">
              <a:avLst/>
            </a:prstGeom>
            <a:grp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4399" b="1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做好一件事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BFD59080-6331-4757-AAB9-BCD1C79521AA}"/>
              </a:ext>
            </a:extLst>
          </p:cNvPr>
          <p:cNvGrpSpPr/>
          <p:nvPr/>
        </p:nvGrpSpPr>
        <p:grpSpPr>
          <a:xfrm>
            <a:off x="1904744" y="2136871"/>
            <a:ext cx="7220402" cy="2904332"/>
            <a:chOff x="-1433307" y="1640729"/>
            <a:chExt cx="7222074" cy="2905004"/>
          </a:xfrm>
        </p:grpSpPr>
        <p:sp>
          <p:nvSpPr>
            <p:cNvPr id="15" name="文本框 10">
              <a:extLst>
                <a:ext uri="{FF2B5EF4-FFF2-40B4-BE49-F238E27FC236}">
                  <a16:creationId xmlns:a16="http://schemas.microsoft.com/office/drawing/2014/main" id="{D35E0990-D516-420E-A560-908FE5FCAC1A}"/>
                </a:ext>
              </a:extLst>
            </p:cNvPr>
            <p:cNvSpPr txBox="1"/>
            <p:nvPr/>
          </p:nvSpPr>
          <p:spPr>
            <a:xfrm>
              <a:off x="2881114" y="4145530"/>
              <a:ext cx="184774" cy="400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zh-CN" altLang="en-US" sz="2000" cap="all" dirty="0">
                <a:solidFill>
                  <a:srgbClr val="5AACB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331234F9-D0EF-4346-B174-D9F7E8C82111}"/>
                </a:ext>
              </a:extLst>
            </p:cNvPr>
            <p:cNvSpPr txBox="1"/>
            <p:nvPr/>
          </p:nvSpPr>
          <p:spPr>
            <a:xfrm>
              <a:off x="-1433307" y="1640729"/>
              <a:ext cx="2596184" cy="1446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8800" b="1" spc="600" dirty="0">
                  <a:solidFill>
                    <a:srgbClr val="5AACB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Microsoft JhengHei Light" panose="020B0304030504040204" pitchFamily="34" charset="-122"/>
                </a:rPr>
                <a:t>坚持</a:t>
              </a: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A617A94-BDAC-4A9A-A244-0340FD6B9F80}"/>
                </a:ext>
              </a:extLst>
            </p:cNvPr>
            <p:cNvSpPr/>
            <p:nvPr/>
          </p:nvSpPr>
          <p:spPr>
            <a:xfrm>
              <a:off x="-1301831" y="3135551"/>
              <a:ext cx="7090598" cy="45730"/>
            </a:xfrm>
            <a:prstGeom prst="rect">
              <a:avLst/>
            </a:prstGeom>
            <a:solidFill>
              <a:srgbClr val="5AACB7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599" dirty="0">
                <a:solidFill>
                  <a:srgbClr val="5AACB7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4123E99D-B7B2-467F-86BE-D9C01F6F1D4E}"/>
              </a:ext>
            </a:extLst>
          </p:cNvPr>
          <p:cNvSpPr txBox="1"/>
          <p:nvPr/>
        </p:nvSpPr>
        <p:spPr>
          <a:xfrm>
            <a:off x="6402897" y="3758969"/>
            <a:ext cx="4807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5AACB7"/>
                </a:solidFill>
              </a:rPr>
              <a:t>——</a:t>
            </a:r>
            <a:r>
              <a:rPr lang="zh-CN" altLang="en-US" sz="2000" b="1" dirty="0">
                <a:solidFill>
                  <a:srgbClr val="5AACB7"/>
                </a:solidFill>
              </a:rPr>
              <a:t>平阳县萧江三小 陈章伟</a:t>
            </a:r>
          </a:p>
        </p:txBody>
      </p:sp>
    </p:spTree>
    <p:extLst>
      <p:ext uri="{BB962C8B-B14F-4D97-AF65-F5344CB8AC3E}">
        <p14:creationId xmlns:p14="http://schemas.microsoft.com/office/powerpoint/2010/main" val="24478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1000">
        <p14:warp dir="in"/>
      </p:transition>
    </mc:Choice>
    <mc:Fallback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22B0390A-9D92-4F1D-85AD-B35F9B121335}"/>
              </a:ext>
            </a:extLst>
          </p:cNvPr>
          <p:cNvSpPr/>
          <p:nvPr/>
        </p:nvSpPr>
        <p:spPr>
          <a:xfrm flipV="1">
            <a:off x="2205" y="951903"/>
            <a:ext cx="12187592" cy="45708"/>
          </a:xfrm>
          <a:prstGeom prst="rect">
            <a:avLst/>
          </a:prstGeom>
          <a:solidFill>
            <a:srgbClr val="5AA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B79047AA-7B6F-4396-A61A-B09135A1003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83897" y="1040546"/>
            <a:ext cx="6586584" cy="3808283"/>
            <a:chOff x="1473349" y="82158"/>
            <a:chExt cx="4788434" cy="2862852"/>
          </a:xfrm>
        </p:grpSpPr>
        <p:sp>
          <p:nvSpPr>
            <p:cNvPr id="10" name="文本框 13">
              <a:extLst>
                <a:ext uri="{FF2B5EF4-FFF2-40B4-BE49-F238E27FC236}">
                  <a16:creationId xmlns:a16="http://schemas.microsoft.com/office/drawing/2014/main" id="{0D7E1B1D-B8DC-4D00-B077-CE29CB3CD3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3348" y="82158"/>
              <a:ext cx="1680694" cy="532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999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镜头一：</a:t>
              </a:r>
            </a:p>
          </p:txBody>
        </p:sp>
        <p:sp>
          <p:nvSpPr>
            <p:cNvPr id="11" name="文本框 66">
              <a:extLst>
                <a:ext uri="{FF2B5EF4-FFF2-40B4-BE49-F238E27FC236}">
                  <a16:creationId xmlns:a16="http://schemas.microsoft.com/office/drawing/2014/main" id="{E091F3E6-4267-46CC-A0FF-3AFFC87A0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3349" y="503440"/>
              <a:ext cx="4788434" cy="2441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lvl="0">
                <a:lnSpc>
                  <a:spcPct val="150000"/>
                </a:lnSpc>
              </a:pPr>
              <a:r>
                <a:rPr lang="zh-CN" altLang="en-US" sz="2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 Regular"/>
                </a:rPr>
                <a:t>       小慧在</a:t>
              </a:r>
              <a:r>
                <a:rPr lang="en-US" altLang="zh-CN" sz="2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 Regular"/>
                </a:rPr>
                <a:t>5</a:t>
              </a:r>
              <a:r>
                <a:rPr lang="zh-CN" altLang="en-US" sz="2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 Regular"/>
                </a:rPr>
                <a:t>岁时接触到了游泳，后来她越来越喜欢，几乎每天都要游上一两个小时。因为喜欢游泳，她定下一个目标：要成为一名专业的游泳运动员，以后当游泳冠军。</a:t>
              </a:r>
              <a:endParaRPr lang="en-US" altLang="zh-CN" sz="2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endParaRP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BD274C9B-2F52-4516-BD18-E1F0C0813AFD}"/>
              </a:ext>
            </a:extLst>
          </p:cNvPr>
          <p:cNvGrpSpPr/>
          <p:nvPr/>
        </p:nvGrpSpPr>
        <p:grpSpPr>
          <a:xfrm>
            <a:off x="2675253" y="4476763"/>
            <a:ext cx="6252200" cy="1472854"/>
            <a:chOff x="-4138514" y="5008590"/>
            <a:chExt cx="6979673" cy="1644227"/>
          </a:xfrm>
        </p:grpSpPr>
        <p:sp>
          <p:nvSpPr>
            <p:cNvPr id="19" name="Rectangle 3">
              <a:extLst>
                <a:ext uri="{FF2B5EF4-FFF2-40B4-BE49-F238E27FC236}">
                  <a16:creationId xmlns:a16="http://schemas.microsoft.com/office/drawing/2014/main" id="{CC6017B6-84DC-412F-903B-AAA36BB16791}"/>
                </a:ext>
              </a:extLst>
            </p:cNvPr>
            <p:cNvSpPr/>
            <p:nvPr/>
          </p:nvSpPr>
          <p:spPr>
            <a:xfrm flipH="1">
              <a:off x="-4138514" y="5106512"/>
              <a:ext cx="6979673" cy="1546305"/>
            </a:xfrm>
            <a:prstGeom prst="rect">
              <a:avLst/>
            </a:prstGeom>
            <a:solidFill>
              <a:srgbClr val="5AA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399" tIns="45698" rIns="91399" bIns="45698" rtlCol="0" anchor="ctr"/>
            <a:lstStyle/>
            <a:p>
              <a:pPr algn="ctr"/>
              <a:endParaRPr lang="en-US" sz="1600" dirty="0">
                <a:latin typeface="+mn-ea"/>
              </a:endParaRPr>
            </a:p>
          </p:txBody>
        </p:sp>
        <p:sp>
          <p:nvSpPr>
            <p:cNvPr id="20" name="Subtitle 2">
              <a:extLst>
                <a:ext uri="{FF2B5EF4-FFF2-40B4-BE49-F238E27FC236}">
                  <a16:creationId xmlns:a16="http://schemas.microsoft.com/office/drawing/2014/main" id="{1F95E0D0-BB68-4C5A-AF95-6FECB50729C7}"/>
                </a:ext>
              </a:extLst>
            </p:cNvPr>
            <p:cNvSpPr txBox="1"/>
            <p:nvPr/>
          </p:nvSpPr>
          <p:spPr>
            <a:xfrm flipH="1">
              <a:off x="-3734434" y="5008590"/>
              <a:ext cx="6171511" cy="1364317"/>
            </a:xfrm>
            <a:prstGeom prst="rect">
              <a:avLst/>
            </a:prstGeom>
          </p:spPr>
          <p:txBody>
            <a:bodyPr vert="horz" lIns="91399" tIns="45698" rIns="91399" bIns="45698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lnSpc>
                  <a:spcPct val="120000"/>
                </a:lnSpc>
                <a:buNone/>
              </a:pPr>
              <a:r>
                <a:rPr lang="zh-CN" altLang="en-US" sz="24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       </a:t>
              </a:r>
              <a:r>
                <a:rPr lang="zh-CN" altLang="en-US" sz="3600" dirty="0">
                  <a:solidFill>
                    <a:srgbClr val="FFFF00"/>
                  </a:solidFill>
                  <a:latin typeface="方正兰亭纤黑简体"/>
                  <a:ea typeface="华文琥珀" panose="02010800040101010101" pitchFamily="2" charset="-122"/>
                </a:rPr>
                <a:t>在生活学习中，你有什么喜欢做的事情呢？</a:t>
              </a:r>
              <a:endParaRPr lang="en-US" altLang="zh-CN" sz="2400" dirty="0">
                <a:solidFill>
                  <a:srgbClr val="FFFF00"/>
                </a:solidFill>
                <a:latin typeface="方正兰亭纤黑简体"/>
                <a:ea typeface="华文琥珀" panose="02010800040101010101" pitchFamily="2" charset="-122"/>
              </a:endParaRPr>
            </a:p>
          </p:txBody>
        </p:sp>
      </p:grpSp>
      <p:sp>
        <p:nvSpPr>
          <p:cNvPr id="13" name="圆角矩形 9">
            <a:extLst>
              <a:ext uri="{FF2B5EF4-FFF2-40B4-BE49-F238E27FC236}">
                <a16:creationId xmlns:a16="http://schemas.microsoft.com/office/drawing/2014/main" id="{C4DE1E88-BFDF-405D-930E-E20431A1DD93}"/>
              </a:ext>
            </a:extLst>
          </p:cNvPr>
          <p:cNvSpPr/>
          <p:nvPr/>
        </p:nvSpPr>
        <p:spPr>
          <a:xfrm>
            <a:off x="2600026" y="147399"/>
            <a:ext cx="2637945" cy="697226"/>
          </a:xfrm>
          <a:prstGeom prst="roundRect">
            <a:avLst/>
          </a:prstGeom>
          <a:solidFill>
            <a:srgbClr val="5AA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1200" noProof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D4A0662-9220-4575-9E21-F3FE912602FE}"/>
              </a:ext>
            </a:extLst>
          </p:cNvPr>
          <p:cNvSpPr/>
          <p:nvPr/>
        </p:nvSpPr>
        <p:spPr>
          <a:xfrm>
            <a:off x="2675253" y="172847"/>
            <a:ext cx="24874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3600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情景剧场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4C4FD4B-28E8-4CF4-8FD9-E89F838EBCB1}"/>
              </a:ext>
            </a:extLst>
          </p:cNvPr>
          <p:cNvSpPr txBox="1"/>
          <p:nvPr/>
        </p:nvSpPr>
        <p:spPr>
          <a:xfrm>
            <a:off x="5237971" y="234403"/>
            <a:ext cx="389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5AACB7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——</a:t>
            </a:r>
            <a:r>
              <a:rPr lang="zh-CN" altLang="en-US" sz="3200" b="1" dirty="0">
                <a:solidFill>
                  <a:srgbClr val="5AACB7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小慧的游泳之梦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4A3EF01-EDE6-4887-87A8-B1794277F5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445" y="1364917"/>
            <a:ext cx="4223745" cy="296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1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1000">
        <p14:warp dir="in"/>
      </p:transition>
    </mc:Choice>
    <mc:Fallback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5C51D1DD-F90C-49CC-83C3-0ABDD70252DB}"/>
              </a:ext>
            </a:extLst>
          </p:cNvPr>
          <p:cNvGrpSpPr/>
          <p:nvPr/>
        </p:nvGrpSpPr>
        <p:grpSpPr>
          <a:xfrm>
            <a:off x="2205" y="146884"/>
            <a:ext cx="12187592" cy="850742"/>
            <a:chOff x="0" y="525376"/>
            <a:chExt cx="12190413" cy="850937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22B0390A-9D92-4F1D-85AD-B35F9B121335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5AAC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C71297E-F13B-42F3-8D0C-4D0CCB5FD5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8245" y="525376"/>
              <a:ext cx="3255323" cy="738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4800" b="1" dirty="0">
                  <a:solidFill>
                    <a:srgbClr val="5AACB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情景剧场</a:t>
              </a:r>
            </a:p>
          </p:txBody>
        </p:sp>
      </p:grpSp>
      <p:cxnSp>
        <p:nvCxnSpPr>
          <p:cNvPr id="11" name="Straight Connector 54">
            <a:extLst>
              <a:ext uri="{FF2B5EF4-FFF2-40B4-BE49-F238E27FC236}">
                <a16:creationId xmlns:a16="http://schemas.microsoft.com/office/drawing/2014/main" id="{7336A6AA-3956-47FC-BDAD-1621E36A119C}"/>
              </a:ext>
            </a:extLst>
          </p:cNvPr>
          <p:cNvCxnSpPr>
            <a:cxnSpLocks/>
          </p:cNvCxnSpPr>
          <p:nvPr/>
        </p:nvCxnSpPr>
        <p:spPr>
          <a:xfrm>
            <a:off x="5859769" y="1945642"/>
            <a:ext cx="0" cy="34260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4E8D4A14-77DE-449B-9A5F-D068031B1F77}"/>
              </a:ext>
            </a:extLst>
          </p:cNvPr>
          <p:cNvGrpSpPr/>
          <p:nvPr/>
        </p:nvGrpSpPr>
        <p:grpSpPr>
          <a:xfrm>
            <a:off x="258832" y="1068556"/>
            <a:ext cx="5274698" cy="4055614"/>
            <a:chOff x="-3964104" y="1113980"/>
            <a:chExt cx="3999766" cy="3676209"/>
          </a:xfrm>
        </p:grpSpPr>
        <p:sp>
          <p:nvSpPr>
            <p:cNvPr id="13" name="TextBox 16">
              <a:extLst>
                <a:ext uri="{FF2B5EF4-FFF2-40B4-BE49-F238E27FC236}">
                  <a16:creationId xmlns:a16="http://schemas.microsoft.com/office/drawing/2014/main" id="{F0BF3A1B-0DAF-4307-8FA5-7E242432B4EF}"/>
                </a:ext>
              </a:extLst>
            </p:cNvPr>
            <p:cNvSpPr txBox="1"/>
            <p:nvPr/>
          </p:nvSpPr>
          <p:spPr>
            <a:xfrm>
              <a:off x="-3742794" y="1840400"/>
              <a:ext cx="3778456" cy="2949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      带着这个目标，小慧同学选择进入了体校。经过刻苦训练，入选了国家队。</a:t>
              </a:r>
            </a:p>
            <a:p>
              <a:pPr>
                <a:lnSpc>
                  <a:spcPct val="130000"/>
                </a:lnSpc>
              </a:pPr>
              <a:r>
                <a:rPr lang="zh-CN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     进了训练队，她才发现原来人外有人。队员们都非常优秀，反观自己，之前的优势不明显了，又因为</a:t>
              </a:r>
              <a:r>
                <a:rPr lang="zh-CN" altLang="en-US" sz="2000" dirty="0">
                  <a:solidFill>
                    <a:schemeClr val="accent2"/>
                  </a:solidFill>
                  <a:latin typeface="微软雅黑" pitchFamily="34" charset="-122"/>
                  <a:ea typeface="微软雅黑" pitchFamily="34" charset="-122"/>
                </a:rPr>
                <a:t>腿部力量欠缺</a:t>
              </a:r>
              <a:r>
                <a:rPr lang="zh-CN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，游泳中转身环节非常吃亏，加上身体状态有时起伏，成绩时好时坏。别人都有长处，我却有</a:t>
              </a:r>
              <a:r>
                <a:rPr lang="zh-CN" altLang="en-US" sz="2000" dirty="0">
                  <a:solidFill>
                    <a:schemeClr val="accent2"/>
                  </a:solidFill>
                  <a:latin typeface="微软雅黑" pitchFamily="34" charset="-122"/>
                  <a:ea typeface="微软雅黑" pitchFamily="34" charset="-122"/>
                </a:rPr>
                <a:t>短板</a:t>
              </a:r>
              <a:r>
                <a:rPr lang="en-US" altLang="zh-CN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……</a:t>
              </a:r>
              <a:endPara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" name="TextBox 17">
              <a:extLst>
                <a:ext uri="{FF2B5EF4-FFF2-40B4-BE49-F238E27FC236}">
                  <a16:creationId xmlns:a16="http://schemas.microsoft.com/office/drawing/2014/main" id="{160FBF9D-5DA8-49DD-9872-5D3422F0C326}"/>
                </a:ext>
              </a:extLst>
            </p:cNvPr>
            <p:cNvSpPr txBox="1"/>
            <p:nvPr/>
          </p:nvSpPr>
          <p:spPr>
            <a:xfrm>
              <a:off x="-3964104" y="1113980"/>
              <a:ext cx="1996154" cy="641663"/>
            </a:xfrm>
            <a:prstGeom prst="rect">
              <a:avLst/>
            </a:prstGeom>
            <a:solidFill>
              <a:srgbClr val="5AACB7"/>
            </a:solidFill>
          </p:spPr>
          <p:txBody>
            <a:bodyPr wrap="square" rtlCol="0">
              <a:spAutoFit/>
            </a:bodyPr>
            <a:lstStyle/>
            <a:p>
              <a:r>
                <a:rPr lang="zh-CN" altLang="en-US" sz="4000" b="1" dirty="0">
                  <a:solidFill>
                    <a:schemeClr val="bg1"/>
                  </a:solidFill>
                </a:rPr>
                <a:t>镜头二：</a:t>
              </a:r>
            </a:p>
          </p:txBody>
        </p:sp>
      </p:grpSp>
      <p:sp>
        <p:nvSpPr>
          <p:cNvPr id="15" name="矩形 26">
            <a:extLst>
              <a:ext uri="{FF2B5EF4-FFF2-40B4-BE49-F238E27FC236}">
                <a16:creationId xmlns:a16="http://schemas.microsoft.com/office/drawing/2014/main" id="{B9D537A6-D8C0-4900-A797-39CDB8DEE88C}"/>
              </a:ext>
            </a:extLst>
          </p:cNvPr>
          <p:cNvSpPr/>
          <p:nvPr/>
        </p:nvSpPr>
        <p:spPr>
          <a:xfrm>
            <a:off x="6332233" y="1307323"/>
            <a:ext cx="5206176" cy="3925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  短板风波后，小慧又接连遭受两次</a:t>
            </a:r>
            <a:r>
              <a:rPr lang="zh-CN" altLang="en-US" sz="2000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重大打击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0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just">
              <a:lnSpc>
                <a:spcPct val="114000"/>
              </a:lnSpc>
            </a:pP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为了世界锦标赛，小慧加大了训练强度。可是比赛前两天突然重感冒，结果可想而知，</a:t>
            </a:r>
            <a:r>
              <a:rPr lang="zh-CN" altLang="en-US" sz="2000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成绩特别糟糕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，小慧觉得既委屈又丢人，回到宿舍忍不住大哭一场。</a:t>
            </a:r>
          </a:p>
          <a:p>
            <a:pPr algn="just">
              <a:lnSpc>
                <a:spcPct val="114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  之后训练过程中，她的身体“状况不断”，先是</a:t>
            </a:r>
            <a:r>
              <a:rPr lang="zh-CN" altLang="en-US" sz="2000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腰部受伤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，接着</a:t>
            </a:r>
            <a:r>
              <a:rPr lang="zh-CN" altLang="en-US" sz="2000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淋巴发炎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，每当训练强度提升就</a:t>
            </a:r>
            <a:r>
              <a:rPr lang="zh-CN" altLang="en-US" sz="2000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高烧不退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，差点感染重度肺炎，几次</a:t>
            </a:r>
            <a:r>
              <a:rPr lang="zh-CN" altLang="en-US" sz="2000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中断训练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，而此时她最期待的奥运会近在眼前。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B6554D2-1867-42FA-AF71-46B65FF552F0}"/>
              </a:ext>
            </a:extLst>
          </p:cNvPr>
          <p:cNvSpPr txBox="1"/>
          <p:nvPr/>
        </p:nvSpPr>
        <p:spPr>
          <a:xfrm>
            <a:off x="5237971" y="234403"/>
            <a:ext cx="389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5AACB7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——</a:t>
            </a:r>
            <a:r>
              <a:rPr lang="zh-CN" altLang="en-US" sz="3200" b="1" dirty="0">
                <a:solidFill>
                  <a:srgbClr val="5AACB7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小慧的游泳之梦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DF8B6EC-5527-4B9D-B568-0ED7D135CBE6}"/>
              </a:ext>
            </a:extLst>
          </p:cNvPr>
          <p:cNvSpPr/>
          <p:nvPr/>
        </p:nvSpPr>
        <p:spPr>
          <a:xfrm flipH="1">
            <a:off x="2356997" y="5331639"/>
            <a:ext cx="7297989" cy="745199"/>
          </a:xfrm>
          <a:prstGeom prst="rect">
            <a:avLst/>
          </a:prstGeom>
          <a:solidFill>
            <a:srgbClr val="5AA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id="{A7388467-3DEA-41A6-B858-DF9509299BB8}"/>
              </a:ext>
            </a:extLst>
          </p:cNvPr>
          <p:cNvSpPr txBox="1"/>
          <p:nvPr/>
        </p:nvSpPr>
        <p:spPr>
          <a:xfrm flipH="1">
            <a:off x="2223195" y="5381072"/>
            <a:ext cx="6712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      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你在生活中有类似的经历吗？</a:t>
            </a:r>
            <a:endParaRPr lang="en-US" altLang="zh-CN" sz="3600" b="1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94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1000">
        <p14:warp dir="in"/>
      </p:transition>
    </mc:Choice>
    <mc:Fallback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5C51D1DD-F90C-49CC-83C3-0ABDD70252DB}"/>
              </a:ext>
            </a:extLst>
          </p:cNvPr>
          <p:cNvGrpSpPr/>
          <p:nvPr/>
        </p:nvGrpSpPr>
        <p:grpSpPr>
          <a:xfrm>
            <a:off x="2205" y="160261"/>
            <a:ext cx="12187592" cy="837363"/>
            <a:chOff x="0" y="538757"/>
            <a:chExt cx="12190413" cy="837556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22B0390A-9D92-4F1D-85AD-B35F9B121335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5AAC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C71297E-F13B-42F3-8D0C-4D0CCB5FD5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1288" y="538757"/>
              <a:ext cx="4200438" cy="677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4400" b="1" dirty="0">
                  <a:solidFill>
                    <a:srgbClr val="5AACB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我的坚持能量环</a:t>
              </a:r>
            </a:p>
          </p:txBody>
        </p:sp>
      </p:grpSp>
      <p:sp>
        <p:nvSpPr>
          <p:cNvPr id="5" name="Arc 9">
            <a:extLst>
              <a:ext uri="{FF2B5EF4-FFF2-40B4-BE49-F238E27FC236}">
                <a16:creationId xmlns:a16="http://schemas.microsoft.com/office/drawing/2014/main" id="{F2A0FD31-4E49-4BD6-A7B6-182206E8CB85}"/>
              </a:ext>
            </a:extLst>
          </p:cNvPr>
          <p:cNvSpPr/>
          <p:nvPr/>
        </p:nvSpPr>
        <p:spPr>
          <a:xfrm>
            <a:off x="565704" y="1313612"/>
            <a:ext cx="5176130" cy="4999058"/>
          </a:xfrm>
          <a:prstGeom prst="arc">
            <a:avLst>
              <a:gd name="adj1" fmla="val 16178588"/>
              <a:gd name="adj2" fmla="val 16172508"/>
            </a:avLst>
          </a:prstGeom>
          <a:ln w="254000">
            <a:solidFill>
              <a:srgbClr val="5AAC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10">
            <a:extLst>
              <a:ext uri="{FF2B5EF4-FFF2-40B4-BE49-F238E27FC236}">
                <a16:creationId xmlns:a16="http://schemas.microsoft.com/office/drawing/2014/main" id="{F1E24F9A-F679-4E7F-A19B-F4638E2AC4FD}"/>
              </a:ext>
            </a:extLst>
          </p:cNvPr>
          <p:cNvSpPr/>
          <p:nvPr/>
        </p:nvSpPr>
        <p:spPr>
          <a:xfrm>
            <a:off x="820130" y="1555422"/>
            <a:ext cx="4704885" cy="4515439"/>
          </a:xfrm>
          <a:prstGeom prst="arc">
            <a:avLst>
              <a:gd name="adj1" fmla="val 16200006"/>
              <a:gd name="adj2" fmla="val 16195443"/>
            </a:avLst>
          </a:prstGeom>
          <a:ln w="254000">
            <a:solidFill>
              <a:srgbClr val="5AAC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12">
            <a:extLst>
              <a:ext uri="{FF2B5EF4-FFF2-40B4-BE49-F238E27FC236}">
                <a16:creationId xmlns:a16="http://schemas.microsoft.com/office/drawing/2014/main" id="{A3510027-50A7-4A4F-8C7A-DCC281FD3F7D}"/>
              </a:ext>
            </a:extLst>
          </p:cNvPr>
          <p:cNvSpPr/>
          <p:nvPr/>
        </p:nvSpPr>
        <p:spPr>
          <a:xfrm>
            <a:off x="1036949" y="1809946"/>
            <a:ext cx="4291455" cy="4015818"/>
          </a:xfrm>
          <a:prstGeom prst="arc">
            <a:avLst>
              <a:gd name="adj1" fmla="val 16200000"/>
              <a:gd name="adj2" fmla="val 16198047"/>
            </a:avLst>
          </a:prstGeom>
          <a:ln w="254000">
            <a:solidFill>
              <a:srgbClr val="5AAC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9">
            <a:extLst>
              <a:ext uri="{FF2B5EF4-FFF2-40B4-BE49-F238E27FC236}">
                <a16:creationId xmlns:a16="http://schemas.microsoft.com/office/drawing/2014/main" id="{B918C1BF-1AF8-4E6D-AB60-5B3FBA2A1702}"/>
              </a:ext>
            </a:extLst>
          </p:cNvPr>
          <p:cNvSpPr/>
          <p:nvPr/>
        </p:nvSpPr>
        <p:spPr>
          <a:xfrm>
            <a:off x="1588491" y="3438426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我的坚持能量环</a:t>
            </a:r>
            <a:endParaRPr lang="en-US" altLang="zh-CN" sz="36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92C4884-426E-4F54-B2AC-DC48F879F97E}"/>
              </a:ext>
            </a:extLst>
          </p:cNvPr>
          <p:cNvSpPr txBox="1"/>
          <p:nvPr/>
        </p:nvSpPr>
        <p:spPr>
          <a:xfrm>
            <a:off x="5405321" y="1173962"/>
            <a:ext cx="36566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5AACB7"/>
                </a:solidFill>
              </a:rPr>
              <a:t>小组讨论：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048BC66-0075-42EF-B187-F4477D790076}"/>
              </a:ext>
            </a:extLst>
          </p:cNvPr>
          <p:cNvSpPr txBox="1"/>
          <p:nvPr/>
        </p:nvSpPr>
        <p:spPr>
          <a:xfrm>
            <a:off x="6293376" y="1976643"/>
            <a:ext cx="5688092" cy="4070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</a:rPr>
              <a:t>要求：</a:t>
            </a: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</a:rPr>
              <a:t>    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</a:rPr>
              <a:t>    1</a:t>
            </a: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zh-CN" altLang="en-US" sz="3600" b="1" dirty="0">
                <a:solidFill>
                  <a:schemeClr val="accent5">
                    <a:lumMod val="75000"/>
                  </a:schemeClr>
                </a:solidFill>
              </a:rPr>
              <a:t>寻找为坚持注入的能量，</a:t>
            </a:r>
            <a:r>
              <a:rPr lang="zh-CN" altLang="zh-CN" sz="3600" b="1" dirty="0">
                <a:solidFill>
                  <a:schemeClr val="accent5">
                    <a:lumMod val="75000"/>
                  </a:schemeClr>
                </a:solidFill>
              </a:rPr>
              <a:t>给</a:t>
            </a:r>
            <a:r>
              <a:rPr lang="zh-CN" altLang="en-US" sz="3600" b="1" dirty="0">
                <a:solidFill>
                  <a:schemeClr val="accent5">
                    <a:lumMod val="75000"/>
                  </a:schemeClr>
                </a:solidFill>
              </a:rPr>
              <a:t>每一种能量</a:t>
            </a:r>
            <a:r>
              <a:rPr lang="zh-CN" altLang="zh-CN" sz="3600" b="1" dirty="0">
                <a:solidFill>
                  <a:schemeClr val="accent5">
                    <a:lumMod val="75000"/>
                  </a:schemeClr>
                </a:solidFill>
              </a:rPr>
              <a:t>取个名字。</a:t>
            </a:r>
            <a:endParaRPr lang="en-US" altLang="zh-CN" sz="36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chemeClr val="accent5">
                    <a:lumMod val="75000"/>
                  </a:schemeClr>
                </a:solidFill>
              </a:rPr>
              <a:t>    2</a:t>
            </a:r>
            <a:r>
              <a:rPr lang="zh-CN" altLang="en-US" sz="3600" b="1" dirty="0">
                <a:solidFill>
                  <a:schemeClr val="accent5">
                    <a:lumMod val="75000"/>
                  </a:schemeClr>
                </a:solidFill>
              </a:rPr>
              <a:t>、给最重要的能量涂上颜色。</a:t>
            </a:r>
            <a:endParaRPr lang="zh-CN" altLang="en-US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DCA2485E-64C9-4CC3-9AC6-549A8DFD6AC4}"/>
              </a:ext>
            </a:extLst>
          </p:cNvPr>
          <p:cNvCxnSpPr/>
          <p:nvPr/>
        </p:nvCxnSpPr>
        <p:spPr>
          <a:xfrm>
            <a:off x="3120272" y="1197204"/>
            <a:ext cx="0" cy="73529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2101E7A3-DEAA-41B1-B4E4-EB1BDD245CD9}"/>
              </a:ext>
            </a:extLst>
          </p:cNvPr>
          <p:cNvCxnSpPr/>
          <p:nvPr/>
        </p:nvCxnSpPr>
        <p:spPr>
          <a:xfrm>
            <a:off x="3261674" y="5722070"/>
            <a:ext cx="0" cy="76334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C1880D5D-9EB7-4EB2-84C0-5A9199FCFC3B}"/>
              </a:ext>
            </a:extLst>
          </p:cNvPr>
          <p:cNvCxnSpPr/>
          <p:nvPr/>
        </p:nvCxnSpPr>
        <p:spPr>
          <a:xfrm>
            <a:off x="1036949" y="2183720"/>
            <a:ext cx="551542" cy="44635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5A6A45ED-F3AC-48A9-863C-C17DBEC7E4A2}"/>
              </a:ext>
            </a:extLst>
          </p:cNvPr>
          <p:cNvCxnSpPr/>
          <p:nvPr/>
        </p:nvCxnSpPr>
        <p:spPr>
          <a:xfrm>
            <a:off x="4835951" y="4920792"/>
            <a:ext cx="492453" cy="38178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DF22E408-29A1-4F0B-B349-D9FE83F3DDE6}"/>
              </a:ext>
            </a:extLst>
          </p:cNvPr>
          <p:cNvCxnSpPr/>
          <p:nvPr/>
        </p:nvCxnSpPr>
        <p:spPr>
          <a:xfrm flipV="1">
            <a:off x="895546" y="4845377"/>
            <a:ext cx="575035" cy="45720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4EB17892-38DC-44E3-B8AB-CF563B63D071}"/>
              </a:ext>
            </a:extLst>
          </p:cNvPr>
          <p:cNvCxnSpPr/>
          <p:nvPr/>
        </p:nvCxnSpPr>
        <p:spPr>
          <a:xfrm flipV="1">
            <a:off x="4835951" y="2281287"/>
            <a:ext cx="492453" cy="34879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83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1000">
        <p14:warp dir="in"/>
      </p:transition>
    </mc:Choice>
    <mc:Fallback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7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22B0390A-9D92-4F1D-85AD-B35F9B121335}"/>
              </a:ext>
            </a:extLst>
          </p:cNvPr>
          <p:cNvSpPr/>
          <p:nvPr/>
        </p:nvSpPr>
        <p:spPr>
          <a:xfrm flipV="1">
            <a:off x="2205" y="951915"/>
            <a:ext cx="12187592" cy="45708"/>
          </a:xfrm>
          <a:prstGeom prst="rect">
            <a:avLst/>
          </a:prstGeom>
          <a:solidFill>
            <a:srgbClr val="5AA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40CEC00-C8D0-444F-AF09-0B147A795BA0}"/>
              </a:ext>
            </a:extLst>
          </p:cNvPr>
          <p:cNvSpPr/>
          <p:nvPr/>
        </p:nvSpPr>
        <p:spPr>
          <a:xfrm>
            <a:off x="1118678" y="1499031"/>
            <a:ext cx="3686326" cy="3585031"/>
          </a:xfrm>
          <a:prstGeom prst="ellipse">
            <a:avLst/>
          </a:prstGeom>
          <a:noFill/>
          <a:ln w="9525">
            <a:solidFill>
              <a:srgbClr val="635F5B"/>
            </a:solidFill>
          </a:ln>
        </p:spPr>
        <p:txBody>
          <a:bodyPr/>
          <a:lstStyle/>
          <a:p>
            <a:pPr marL="228554" indent="-228554"/>
            <a:endParaRPr lang="zh-CN" altLang="zh-CN" sz="20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11D59A7E-1506-4218-9D31-FEAD02EFDF7E}"/>
              </a:ext>
            </a:extLst>
          </p:cNvPr>
          <p:cNvSpPr/>
          <p:nvPr/>
        </p:nvSpPr>
        <p:spPr>
          <a:xfrm>
            <a:off x="7362334" y="1667118"/>
            <a:ext cx="3347845" cy="3347942"/>
          </a:xfrm>
          <a:prstGeom prst="ellipse">
            <a:avLst/>
          </a:prstGeom>
          <a:noFill/>
          <a:ln w="9525">
            <a:solidFill>
              <a:srgbClr val="635F5B"/>
            </a:solidFill>
          </a:ln>
        </p:spPr>
        <p:txBody>
          <a:bodyPr/>
          <a:lstStyle/>
          <a:p>
            <a:pPr marL="228554" indent="-228554"/>
            <a:endParaRPr lang="zh-CN" altLang="zh-CN" sz="20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653900CC-E9B9-425B-8DC8-6494D9E6983E}"/>
              </a:ext>
            </a:extLst>
          </p:cNvPr>
          <p:cNvSpPr/>
          <p:nvPr/>
        </p:nvSpPr>
        <p:spPr>
          <a:xfrm flipV="1">
            <a:off x="5219783" y="2739065"/>
            <a:ext cx="1727772" cy="689934"/>
          </a:xfrm>
          <a:prstGeom prst="rightArrow">
            <a:avLst>
              <a:gd name="adj1" fmla="val 50000"/>
              <a:gd name="adj2" fmla="val 50008"/>
            </a:avLst>
          </a:prstGeom>
          <a:solidFill>
            <a:srgbClr val="5AACB7"/>
          </a:solidFill>
          <a:ln w="9525">
            <a:noFill/>
            <a:miter/>
          </a:ln>
        </p:spPr>
        <p:txBody>
          <a:bodyPr anchor="ctr"/>
          <a:lstStyle/>
          <a:p>
            <a:pPr lvl="0" algn="ctr" eaLnBrk="1" hangingPunct="1">
              <a:buNone/>
            </a:pPr>
            <a:endParaRPr lang="zh-CN" altLang="zh-CN" sz="2000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" name="文本框 79">
            <a:extLst>
              <a:ext uri="{FF2B5EF4-FFF2-40B4-BE49-F238E27FC236}">
                <a16:creationId xmlns:a16="http://schemas.microsoft.com/office/drawing/2014/main" id="{D0758B2D-B024-4B1E-A267-3836DD6E874B}"/>
              </a:ext>
            </a:extLst>
          </p:cNvPr>
          <p:cNvSpPr/>
          <p:nvPr/>
        </p:nvSpPr>
        <p:spPr>
          <a:xfrm>
            <a:off x="1357460" y="2876047"/>
            <a:ext cx="3365369" cy="83099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eaLnBrk="1" hangingPunct="1">
              <a:buNone/>
            </a:pPr>
            <a:r>
              <a:rPr lang="zh-CN" altLang="en-US" sz="48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被污染的水</a:t>
            </a:r>
            <a:endParaRPr lang="zh-CN" altLang="en-US" sz="4000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26" name="TextBox 8">
            <a:extLst>
              <a:ext uri="{FF2B5EF4-FFF2-40B4-BE49-F238E27FC236}">
                <a16:creationId xmlns:a16="http://schemas.microsoft.com/office/drawing/2014/main" id="{C0B49BE0-57F5-435B-99DB-D60C0A939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5695" y="35610"/>
            <a:ext cx="450061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zh-CN" altLang="en-US" sz="6000" b="1" dirty="0">
                <a:solidFill>
                  <a:srgbClr val="5AACB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神奇的能量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0C1A6E3-EF50-4B94-9404-4417638F8945}"/>
              </a:ext>
            </a:extLst>
          </p:cNvPr>
          <p:cNvSpPr txBox="1"/>
          <p:nvPr/>
        </p:nvSpPr>
        <p:spPr>
          <a:xfrm>
            <a:off x="8050492" y="2783714"/>
            <a:ext cx="2347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干净？</a:t>
            </a:r>
          </a:p>
        </p:txBody>
      </p:sp>
    </p:spTree>
    <p:extLst>
      <p:ext uri="{BB962C8B-B14F-4D97-AF65-F5344CB8AC3E}">
        <p14:creationId xmlns:p14="http://schemas.microsoft.com/office/powerpoint/2010/main" val="291685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1000">
        <p14:warp dir="in"/>
      </p:transition>
    </mc:Choice>
    <mc:Fallback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1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2" grpId="0" animBg="1"/>
      <p:bldP spid="17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5C51D1DD-F90C-49CC-83C3-0ABDD70252DB}"/>
              </a:ext>
            </a:extLst>
          </p:cNvPr>
          <p:cNvGrpSpPr/>
          <p:nvPr/>
        </p:nvGrpSpPr>
        <p:grpSpPr>
          <a:xfrm>
            <a:off x="-158050" y="194318"/>
            <a:ext cx="12187592" cy="838703"/>
            <a:chOff x="0" y="537417"/>
            <a:chExt cx="12190413" cy="838896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22B0390A-9D92-4F1D-85AD-B35F9B121335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5AAC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C71297E-F13B-42F3-8D0C-4D0CCB5FD5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5476" y="537417"/>
              <a:ext cx="3873938" cy="738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endParaRPr lang="zh-CN" altLang="en-US" sz="4800" b="1" dirty="0">
                <a:solidFill>
                  <a:srgbClr val="5AACB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26">
            <a:extLst>
              <a:ext uri="{FF2B5EF4-FFF2-40B4-BE49-F238E27FC236}">
                <a16:creationId xmlns:a16="http://schemas.microsoft.com/office/drawing/2014/main" id="{6AB3D341-1825-4186-82EB-65C458DD8E2B}"/>
              </a:ext>
            </a:extLst>
          </p:cNvPr>
          <p:cNvGrpSpPr/>
          <p:nvPr/>
        </p:nvGrpSpPr>
        <p:grpSpPr>
          <a:xfrm>
            <a:off x="6058306" y="2448711"/>
            <a:ext cx="4536889" cy="2922826"/>
            <a:chOff x="6598556" y="1837747"/>
            <a:chExt cx="4954757" cy="3192032"/>
          </a:xfrm>
        </p:grpSpPr>
        <p:sp>
          <p:nvSpPr>
            <p:cNvPr id="8" name="Rounded Rectangle 20">
              <a:extLst>
                <a:ext uri="{FF2B5EF4-FFF2-40B4-BE49-F238E27FC236}">
                  <a16:creationId xmlns:a16="http://schemas.microsoft.com/office/drawing/2014/main" id="{286C9E67-DCE6-48BD-9305-FCAB632DD0D4}"/>
                </a:ext>
              </a:extLst>
            </p:cNvPr>
            <p:cNvSpPr/>
            <p:nvPr/>
          </p:nvSpPr>
          <p:spPr>
            <a:xfrm>
              <a:off x="6598556" y="1837747"/>
              <a:ext cx="393496" cy="319203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Rounded Rectangle 21">
              <a:extLst>
                <a:ext uri="{FF2B5EF4-FFF2-40B4-BE49-F238E27FC236}">
                  <a16:creationId xmlns:a16="http://schemas.microsoft.com/office/drawing/2014/main" id="{C20BD1F2-DBC2-4A83-A631-3B0E13D88D05}"/>
                </a:ext>
              </a:extLst>
            </p:cNvPr>
            <p:cNvSpPr/>
            <p:nvPr/>
          </p:nvSpPr>
          <p:spPr>
            <a:xfrm>
              <a:off x="7476919" y="1837747"/>
              <a:ext cx="393496" cy="319203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Rounded Rectangle 22">
              <a:extLst>
                <a:ext uri="{FF2B5EF4-FFF2-40B4-BE49-F238E27FC236}">
                  <a16:creationId xmlns:a16="http://schemas.microsoft.com/office/drawing/2014/main" id="{65A1E247-C072-4CC8-8C7C-8D580E06D21A}"/>
                </a:ext>
              </a:extLst>
            </p:cNvPr>
            <p:cNvSpPr/>
            <p:nvPr/>
          </p:nvSpPr>
          <p:spPr>
            <a:xfrm>
              <a:off x="8440056" y="1837747"/>
              <a:ext cx="393496" cy="319203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Rounded Rectangle 23">
              <a:extLst>
                <a:ext uri="{FF2B5EF4-FFF2-40B4-BE49-F238E27FC236}">
                  <a16:creationId xmlns:a16="http://schemas.microsoft.com/office/drawing/2014/main" id="{606E435A-6A0E-407E-A75C-3F8A44736FFC}"/>
                </a:ext>
              </a:extLst>
            </p:cNvPr>
            <p:cNvSpPr/>
            <p:nvPr/>
          </p:nvSpPr>
          <p:spPr>
            <a:xfrm>
              <a:off x="9318419" y="1837747"/>
              <a:ext cx="393496" cy="319203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Rounded Rectangle 24">
              <a:extLst>
                <a:ext uri="{FF2B5EF4-FFF2-40B4-BE49-F238E27FC236}">
                  <a16:creationId xmlns:a16="http://schemas.microsoft.com/office/drawing/2014/main" id="{CFC2A6E7-2826-40AA-BAD7-62F7D920ED4C}"/>
                </a:ext>
              </a:extLst>
            </p:cNvPr>
            <p:cNvSpPr/>
            <p:nvPr/>
          </p:nvSpPr>
          <p:spPr>
            <a:xfrm>
              <a:off x="10281454" y="1837747"/>
              <a:ext cx="393496" cy="319203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Rounded Rectangle 25">
              <a:extLst>
                <a:ext uri="{FF2B5EF4-FFF2-40B4-BE49-F238E27FC236}">
                  <a16:creationId xmlns:a16="http://schemas.microsoft.com/office/drawing/2014/main" id="{1B20B281-6B50-4C43-AAB3-CEEC3DF8B81E}"/>
                </a:ext>
              </a:extLst>
            </p:cNvPr>
            <p:cNvSpPr/>
            <p:nvPr/>
          </p:nvSpPr>
          <p:spPr>
            <a:xfrm>
              <a:off x="11159817" y="1837747"/>
              <a:ext cx="393496" cy="319203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01961178-3273-4E4F-AB89-C590587CD4E1}"/>
              </a:ext>
            </a:extLst>
          </p:cNvPr>
          <p:cNvSpPr/>
          <p:nvPr/>
        </p:nvSpPr>
        <p:spPr>
          <a:xfrm>
            <a:off x="6058303" y="4162689"/>
            <a:ext cx="360497" cy="1215223"/>
          </a:xfrm>
          <a:prstGeom prst="roundRect">
            <a:avLst>
              <a:gd name="adj" fmla="val 50000"/>
            </a:avLst>
          </a:prstGeom>
          <a:solidFill>
            <a:srgbClr val="5AA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id-ID" sz="695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EDB6D6AA-5633-44B8-942F-B4EACDA658A2}"/>
              </a:ext>
            </a:extLst>
          </p:cNvPr>
          <p:cNvSpPr txBox="1"/>
          <p:nvPr/>
        </p:nvSpPr>
        <p:spPr>
          <a:xfrm>
            <a:off x="5770259" y="5473481"/>
            <a:ext cx="883425" cy="1687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id-ID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Rounded Rectangle 4">
            <a:extLst>
              <a:ext uri="{FF2B5EF4-FFF2-40B4-BE49-F238E27FC236}">
                <a16:creationId xmlns:a16="http://schemas.microsoft.com/office/drawing/2014/main" id="{E8D695AD-EF27-40AD-8D51-8FA990AD354B}"/>
              </a:ext>
            </a:extLst>
          </p:cNvPr>
          <p:cNvSpPr/>
          <p:nvPr/>
        </p:nvSpPr>
        <p:spPr>
          <a:xfrm>
            <a:off x="6860698" y="3730093"/>
            <a:ext cx="360497" cy="1647819"/>
          </a:xfrm>
          <a:prstGeom prst="roundRect">
            <a:avLst>
              <a:gd name="adj" fmla="val 50000"/>
            </a:avLst>
          </a:prstGeom>
          <a:solidFill>
            <a:srgbClr val="5AA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id-ID" sz="695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TextBox 5">
            <a:extLst>
              <a:ext uri="{FF2B5EF4-FFF2-40B4-BE49-F238E27FC236}">
                <a16:creationId xmlns:a16="http://schemas.microsoft.com/office/drawing/2014/main" id="{A086C578-10BF-4051-8460-F15F77E947EF}"/>
              </a:ext>
            </a:extLst>
          </p:cNvPr>
          <p:cNvSpPr txBox="1"/>
          <p:nvPr/>
        </p:nvSpPr>
        <p:spPr>
          <a:xfrm>
            <a:off x="6572654" y="5473481"/>
            <a:ext cx="883425" cy="1687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id-ID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Rounded Rectangle 6">
            <a:extLst>
              <a:ext uri="{FF2B5EF4-FFF2-40B4-BE49-F238E27FC236}">
                <a16:creationId xmlns:a16="http://schemas.microsoft.com/office/drawing/2014/main" id="{A2A50673-C787-4AFE-BD14-CEA39A2D0AB3}"/>
              </a:ext>
            </a:extLst>
          </p:cNvPr>
          <p:cNvSpPr/>
          <p:nvPr/>
        </p:nvSpPr>
        <p:spPr>
          <a:xfrm>
            <a:off x="7744309" y="4609240"/>
            <a:ext cx="360497" cy="768672"/>
          </a:xfrm>
          <a:prstGeom prst="roundRect">
            <a:avLst>
              <a:gd name="adj" fmla="val 50000"/>
            </a:avLst>
          </a:prstGeom>
          <a:solidFill>
            <a:srgbClr val="5AA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id-ID" sz="695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id="{02AA1406-860D-49E4-92EE-EF2BF82CB080}"/>
              </a:ext>
            </a:extLst>
          </p:cNvPr>
          <p:cNvSpPr txBox="1"/>
          <p:nvPr/>
        </p:nvSpPr>
        <p:spPr>
          <a:xfrm>
            <a:off x="7456265" y="5473481"/>
            <a:ext cx="883425" cy="1687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id-ID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Rounded Rectangle 8">
            <a:extLst>
              <a:ext uri="{FF2B5EF4-FFF2-40B4-BE49-F238E27FC236}">
                <a16:creationId xmlns:a16="http://schemas.microsoft.com/office/drawing/2014/main" id="{8B748C82-11BC-4011-93D8-28E558C13F4F}"/>
              </a:ext>
            </a:extLst>
          </p:cNvPr>
          <p:cNvSpPr/>
          <p:nvPr/>
        </p:nvSpPr>
        <p:spPr>
          <a:xfrm>
            <a:off x="8546704" y="4295259"/>
            <a:ext cx="360497" cy="1082652"/>
          </a:xfrm>
          <a:prstGeom prst="roundRect">
            <a:avLst>
              <a:gd name="adj" fmla="val 50000"/>
            </a:avLst>
          </a:prstGeom>
          <a:solidFill>
            <a:srgbClr val="5AA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id-ID" sz="695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Box 9">
            <a:extLst>
              <a:ext uri="{FF2B5EF4-FFF2-40B4-BE49-F238E27FC236}">
                <a16:creationId xmlns:a16="http://schemas.microsoft.com/office/drawing/2014/main" id="{B4775F80-2D88-4C8F-917A-87E129C0BAB0}"/>
              </a:ext>
            </a:extLst>
          </p:cNvPr>
          <p:cNvSpPr txBox="1"/>
          <p:nvPr/>
        </p:nvSpPr>
        <p:spPr>
          <a:xfrm>
            <a:off x="8258662" y="5473481"/>
            <a:ext cx="883425" cy="1687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id-ID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Rounded Rectangle 10">
            <a:extLst>
              <a:ext uri="{FF2B5EF4-FFF2-40B4-BE49-F238E27FC236}">
                <a16:creationId xmlns:a16="http://schemas.microsoft.com/office/drawing/2014/main" id="{FB39B386-1BC4-428C-AD32-219A972AEADA}"/>
              </a:ext>
            </a:extLst>
          </p:cNvPr>
          <p:cNvSpPr/>
          <p:nvPr/>
        </p:nvSpPr>
        <p:spPr>
          <a:xfrm>
            <a:off x="9430316" y="3178882"/>
            <a:ext cx="360497" cy="2199029"/>
          </a:xfrm>
          <a:prstGeom prst="roundRect">
            <a:avLst>
              <a:gd name="adj" fmla="val 50000"/>
            </a:avLst>
          </a:prstGeom>
          <a:solidFill>
            <a:srgbClr val="5AA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id-ID" sz="695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Box 11">
            <a:extLst>
              <a:ext uri="{FF2B5EF4-FFF2-40B4-BE49-F238E27FC236}">
                <a16:creationId xmlns:a16="http://schemas.microsoft.com/office/drawing/2014/main" id="{2FA39F1C-91D6-4B20-8179-2C32310E1E83}"/>
              </a:ext>
            </a:extLst>
          </p:cNvPr>
          <p:cNvSpPr txBox="1"/>
          <p:nvPr/>
        </p:nvSpPr>
        <p:spPr>
          <a:xfrm>
            <a:off x="9142273" y="5473481"/>
            <a:ext cx="883425" cy="1687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id-ID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Rounded Rectangle 12">
            <a:extLst>
              <a:ext uri="{FF2B5EF4-FFF2-40B4-BE49-F238E27FC236}">
                <a16:creationId xmlns:a16="http://schemas.microsoft.com/office/drawing/2014/main" id="{217AF446-AC26-4EBE-B73F-6CB87396646A}"/>
              </a:ext>
            </a:extLst>
          </p:cNvPr>
          <p:cNvSpPr/>
          <p:nvPr/>
        </p:nvSpPr>
        <p:spPr>
          <a:xfrm>
            <a:off x="10232712" y="3778935"/>
            <a:ext cx="360497" cy="1598977"/>
          </a:xfrm>
          <a:prstGeom prst="roundRect">
            <a:avLst>
              <a:gd name="adj" fmla="val 50000"/>
            </a:avLst>
          </a:prstGeom>
          <a:solidFill>
            <a:srgbClr val="5AAC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id-ID" sz="695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Box 13">
            <a:extLst>
              <a:ext uri="{FF2B5EF4-FFF2-40B4-BE49-F238E27FC236}">
                <a16:creationId xmlns:a16="http://schemas.microsoft.com/office/drawing/2014/main" id="{0097BF6B-7FCC-4DF6-A18F-85F870328EDE}"/>
              </a:ext>
            </a:extLst>
          </p:cNvPr>
          <p:cNvSpPr txBox="1"/>
          <p:nvPr/>
        </p:nvSpPr>
        <p:spPr>
          <a:xfrm>
            <a:off x="9944668" y="5473481"/>
            <a:ext cx="883425" cy="1687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id-ID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27" name="Straight Connector 46">
            <a:extLst>
              <a:ext uri="{FF2B5EF4-FFF2-40B4-BE49-F238E27FC236}">
                <a16:creationId xmlns:a16="http://schemas.microsoft.com/office/drawing/2014/main" id="{7D2DE977-E479-4794-9CCD-CA172A7E9F80}"/>
              </a:ext>
            </a:extLst>
          </p:cNvPr>
          <p:cNvCxnSpPr>
            <a:cxnSpLocks/>
          </p:cNvCxnSpPr>
          <p:nvPr/>
        </p:nvCxnSpPr>
        <p:spPr>
          <a:xfrm>
            <a:off x="5595469" y="2497821"/>
            <a:ext cx="0" cy="3093393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15">
            <a:extLst>
              <a:ext uri="{FF2B5EF4-FFF2-40B4-BE49-F238E27FC236}">
                <a16:creationId xmlns:a16="http://schemas.microsoft.com/office/drawing/2014/main" id="{DDE1E3AB-E43B-4D12-A025-24ECE75506FB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062168" y="2459504"/>
            <a:ext cx="43585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400" b="1" dirty="0">
                <a:solidFill>
                  <a:srgbClr val="FFFFFF">
                    <a:lumMod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            </a:t>
            </a:r>
            <a:r>
              <a:rPr lang="zh-CN" altLang="en-US" sz="6000" b="1" dirty="0">
                <a:solidFill>
                  <a:schemeClr val="accent2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Lato Regular"/>
              </a:rPr>
              <a:t>坚持</a:t>
            </a:r>
            <a:endParaRPr lang="en-US" altLang="zh-CN" sz="6000" b="1" dirty="0">
              <a:solidFill>
                <a:schemeClr val="accent2"/>
              </a:solidFill>
              <a:latin typeface="方正姚体" panose="02010601030101010101" pitchFamily="2" charset="-122"/>
              <a:ea typeface="方正姚体" panose="02010601030101010101" pitchFamily="2" charset="-122"/>
              <a:cs typeface="Lato Regular"/>
            </a:endParaRPr>
          </a:p>
          <a:p>
            <a:pPr lvl="0"/>
            <a:r>
              <a:rPr lang="zh-CN" altLang="en-US" sz="6000" b="1" dirty="0">
                <a:solidFill>
                  <a:schemeClr val="accent2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Lato Regular"/>
              </a:rPr>
              <a:t>做好一件事</a:t>
            </a:r>
          </a:p>
        </p:txBody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9082FB89-F461-421D-BD3C-11AD094F7C1B}"/>
              </a:ext>
            </a:extLst>
          </p:cNvPr>
          <p:cNvSpPr>
            <a:spLocks noEditPoints="1"/>
          </p:cNvSpPr>
          <p:nvPr/>
        </p:nvSpPr>
        <p:spPr bwMode="auto">
          <a:xfrm>
            <a:off x="1793048" y="3433719"/>
            <a:ext cx="272541" cy="266402"/>
          </a:xfrm>
          <a:custGeom>
            <a:avLst/>
            <a:gdLst>
              <a:gd name="T0" fmla="*/ 90 w 94"/>
              <a:gd name="T1" fmla="*/ 55 h 92"/>
              <a:gd name="T2" fmla="*/ 90 w 94"/>
              <a:gd name="T3" fmla="*/ 85 h 92"/>
              <a:gd name="T4" fmla="*/ 53 w 94"/>
              <a:gd name="T5" fmla="*/ 89 h 92"/>
              <a:gd name="T6" fmla="*/ 54 w 94"/>
              <a:gd name="T7" fmla="*/ 59 h 92"/>
              <a:gd name="T8" fmla="*/ 46 w 94"/>
              <a:gd name="T9" fmla="*/ 0 h 92"/>
              <a:gd name="T10" fmla="*/ 0 w 94"/>
              <a:gd name="T11" fmla="*/ 46 h 92"/>
              <a:gd name="T12" fmla="*/ 46 w 94"/>
              <a:gd name="T13" fmla="*/ 92 h 92"/>
              <a:gd name="T14" fmla="*/ 45 w 94"/>
              <a:gd name="T15" fmla="*/ 84 h 92"/>
              <a:gd name="T16" fmla="*/ 20 w 94"/>
              <a:gd name="T17" fmla="*/ 72 h 92"/>
              <a:gd name="T18" fmla="*/ 20 w 94"/>
              <a:gd name="T19" fmla="*/ 20 h 92"/>
              <a:gd name="T20" fmla="*/ 72 w 94"/>
              <a:gd name="T21" fmla="*/ 20 h 92"/>
              <a:gd name="T22" fmla="*/ 83 w 94"/>
              <a:gd name="T23" fmla="*/ 50 h 92"/>
              <a:gd name="T24" fmla="*/ 92 w 94"/>
              <a:gd name="T25" fmla="*/ 50 h 92"/>
              <a:gd name="T26" fmla="*/ 79 w 94"/>
              <a:gd name="T27" fmla="*/ 13 h 92"/>
              <a:gd name="T28" fmla="*/ 47 w 94"/>
              <a:gd name="T29" fmla="*/ 41 h 92"/>
              <a:gd name="T30" fmla="*/ 31 w 94"/>
              <a:gd name="T31" fmla="*/ 19 h 92"/>
              <a:gd name="T32" fmla="*/ 41 w 94"/>
              <a:gd name="T33" fmla="*/ 44 h 92"/>
              <a:gd name="T34" fmla="*/ 47 w 94"/>
              <a:gd name="T35" fmla="*/ 55 h 92"/>
              <a:gd name="T36" fmla="*/ 54 w 94"/>
              <a:gd name="T37" fmla="*/ 47 h 92"/>
              <a:gd name="T38" fmla="*/ 62 w 94"/>
              <a:gd name="T39" fmla="*/ 30 h 92"/>
              <a:gd name="T40" fmla="*/ 47 w 94"/>
              <a:gd name="T41" fmla="*/ 41 h 92"/>
              <a:gd name="T42" fmla="*/ 88 w 94"/>
              <a:gd name="T43" fmla="*/ 75 h 92"/>
              <a:gd name="T44" fmla="*/ 87 w 94"/>
              <a:gd name="T45" fmla="*/ 74 h 92"/>
              <a:gd name="T46" fmla="*/ 86 w 94"/>
              <a:gd name="T47" fmla="*/ 71 h 92"/>
              <a:gd name="T48" fmla="*/ 81 w 94"/>
              <a:gd name="T49" fmla="*/ 83 h 92"/>
              <a:gd name="T50" fmla="*/ 85 w 94"/>
              <a:gd name="T51" fmla="*/ 76 h 92"/>
              <a:gd name="T52" fmla="*/ 86 w 94"/>
              <a:gd name="T53" fmla="*/ 76 h 92"/>
              <a:gd name="T54" fmla="*/ 87 w 94"/>
              <a:gd name="T55" fmla="*/ 83 h 92"/>
              <a:gd name="T56" fmla="*/ 66 w 94"/>
              <a:gd name="T57" fmla="*/ 80 h 92"/>
              <a:gd name="T58" fmla="*/ 67 w 94"/>
              <a:gd name="T59" fmla="*/ 69 h 92"/>
              <a:gd name="T60" fmla="*/ 68 w 94"/>
              <a:gd name="T61" fmla="*/ 61 h 92"/>
              <a:gd name="T62" fmla="*/ 57 w 94"/>
              <a:gd name="T63" fmla="*/ 64 h 92"/>
              <a:gd name="T64" fmla="*/ 61 w 94"/>
              <a:gd name="T65" fmla="*/ 68 h 92"/>
              <a:gd name="T66" fmla="*/ 63 w 94"/>
              <a:gd name="T67" fmla="*/ 63 h 92"/>
              <a:gd name="T68" fmla="*/ 62 w 94"/>
              <a:gd name="T69" fmla="*/ 69 h 92"/>
              <a:gd name="T70" fmla="*/ 54 w 94"/>
              <a:gd name="T71" fmla="*/ 83 h 92"/>
              <a:gd name="T72" fmla="*/ 81 w 94"/>
              <a:gd name="T73" fmla="*/ 80 h 92"/>
              <a:gd name="T74" fmla="*/ 79 w 94"/>
              <a:gd name="T75" fmla="*/ 76 h 92"/>
              <a:gd name="T76" fmla="*/ 75 w 94"/>
              <a:gd name="T77" fmla="*/ 60 h 92"/>
              <a:gd name="T78" fmla="*/ 66 w 94"/>
              <a:gd name="T79" fmla="*/ 80 h 92"/>
              <a:gd name="T80" fmla="*/ 73 w 94"/>
              <a:gd name="T81" fmla="*/ 83 h 92"/>
              <a:gd name="T82" fmla="*/ 78 w 94"/>
              <a:gd name="T83" fmla="*/ 80 h 92"/>
              <a:gd name="T84" fmla="*/ 74 w 94"/>
              <a:gd name="T85" fmla="*/ 76 h 92"/>
              <a:gd name="T86" fmla="*/ 72 w 94"/>
              <a:gd name="T87" fmla="*/ 76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94" h="92">
                <a:moveTo>
                  <a:pt x="58" y="55"/>
                </a:moveTo>
                <a:cubicBezTo>
                  <a:pt x="90" y="55"/>
                  <a:pt x="90" y="55"/>
                  <a:pt x="90" y="55"/>
                </a:cubicBezTo>
                <a:cubicBezTo>
                  <a:pt x="92" y="55"/>
                  <a:pt x="94" y="56"/>
                  <a:pt x="93" y="59"/>
                </a:cubicBezTo>
                <a:cubicBezTo>
                  <a:pt x="90" y="85"/>
                  <a:pt x="90" y="85"/>
                  <a:pt x="90" y="85"/>
                </a:cubicBezTo>
                <a:cubicBezTo>
                  <a:pt x="89" y="87"/>
                  <a:pt x="87" y="89"/>
                  <a:pt x="85" y="89"/>
                </a:cubicBezTo>
                <a:cubicBezTo>
                  <a:pt x="53" y="89"/>
                  <a:pt x="53" y="89"/>
                  <a:pt x="53" y="89"/>
                </a:cubicBezTo>
                <a:cubicBezTo>
                  <a:pt x="51" y="89"/>
                  <a:pt x="49" y="87"/>
                  <a:pt x="50" y="85"/>
                </a:cubicBezTo>
                <a:cubicBezTo>
                  <a:pt x="54" y="59"/>
                  <a:pt x="54" y="59"/>
                  <a:pt x="54" y="59"/>
                </a:cubicBezTo>
                <a:cubicBezTo>
                  <a:pt x="54" y="56"/>
                  <a:pt x="56" y="55"/>
                  <a:pt x="58" y="55"/>
                </a:cubicBezTo>
                <a:close/>
                <a:moveTo>
                  <a:pt x="46" y="0"/>
                </a:moveTo>
                <a:cubicBezTo>
                  <a:pt x="34" y="0"/>
                  <a:pt x="22" y="5"/>
                  <a:pt x="14" y="13"/>
                </a:cubicBezTo>
                <a:cubicBezTo>
                  <a:pt x="6" y="22"/>
                  <a:pt x="0" y="33"/>
                  <a:pt x="0" y="46"/>
                </a:cubicBezTo>
                <a:cubicBezTo>
                  <a:pt x="0" y="58"/>
                  <a:pt x="6" y="70"/>
                  <a:pt x="14" y="78"/>
                </a:cubicBezTo>
                <a:cubicBezTo>
                  <a:pt x="22" y="86"/>
                  <a:pt x="34" y="92"/>
                  <a:pt x="46" y="92"/>
                </a:cubicBezTo>
                <a:cubicBezTo>
                  <a:pt x="47" y="92"/>
                  <a:pt x="47" y="92"/>
                  <a:pt x="48" y="91"/>
                </a:cubicBezTo>
                <a:cubicBezTo>
                  <a:pt x="46" y="90"/>
                  <a:pt x="45" y="87"/>
                  <a:pt x="45" y="84"/>
                </a:cubicBezTo>
                <a:cubicBezTo>
                  <a:pt x="46" y="82"/>
                  <a:pt x="46" y="82"/>
                  <a:pt x="46" y="82"/>
                </a:cubicBezTo>
                <a:cubicBezTo>
                  <a:pt x="36" y="82"/>
                  <a:pt x="27" y="78"/>
                  <a:pt x="20" y="72"/>
                </a:cubicBezTo>
                <a:cubicBezTo>
                  <a:pt x="14" y="65"/>
                  <a:pt x="10" y="56"/>
                  <a:pt x="10" y="46"/>
                </a:cubicBezTo>
                <a:cubicBezTo>
                  <a:pt x="10" y="36"/>
                  <a:pt x="14" y="26"/>
                  <a:pt x="20" y="20"/>
                </a:cubicBezTo>
                <a:cubicBezTo>
                  <a:pt x="27" y="13"/>
                  <a:pt x="36" y="9"/>
                  <a:pt x="46" y="9"/>
                </a:cubicBezTo>
                <a:cubicBezTo>
                  <a:pt x="56" y="9"/>
                  <a:pt x="66" y="13"/>
                  <a:pt x="72" y="20"/>
                </a:cubicBezTo>
                <a:cubicBezTo>
                  <a:pt x="79" y="26"/>
                  <a:pt x="83" y="36"/>
                  <a:pt x="83" y="46"/>
                </a:cubicBezTo>
                <a:cubicBezTo>
                  <a:pt x="83" y="47"/>
                  <a:pt x="83" y="49"/>
                  <a:pt x="83" y="50"/>
                </a:cubicBezTo>
                <a:cubicBezTo>
                  <a:pt x="90" y="50"/>
                  <a:pt x="90" y="50"/>
                  <a:pt x="90" y="50"/>
                </a:cubicBezTo>
                <a:cubicBezTo>
                  <a:pt x="91" y="50"/>
                  <a:pt x="91" y="50"/>
                  <a:pt x="92" y="50"/>
                </a:cubicBezTo>
                <a:cubicBezTo>
                  <a:pt x="92" y="49"/>
                  <a:pt x="92" y="47"/>
                  <a:pt x="92" y="46"/>
                </a:cubicBezTo>
                <a:cubicBezTo>
                  <a:pt x="92" y="33"/>
                  <a:pt x="87" y="22"/>
                  <a:pt x="79" y="13"/>
                </a:cubicBezTo>
                <a:cubicBezTo>
                  <a:pt x="70" y="5"/>
                  <a:pt x="59" y="0"/>
                  <a:pt x="46" y="0"/>
                </a:cubicBezTo>
                <a:close/>
                <a:moveTo>
                  <a:pt x="47" y="41"/>
                </a:moveTo>
                <a:cubicBezTo>
                  <a:pt x="46" y="41"/>
                  <a:pt x="45" y="41"/>
                  <a:pt x="45" y="41"/>
                </a:cubicBezTo>
                <a:cubicBezTo>
                  <a:pt x="41" y="34"/>
                  <a:pt x="36" y="26"/>
                  <a:pt x="31" y="19"/>
                </a:cubicBezTo>
                <a:cubicBezTo>
                  <a:pt x="30" y="20"/>
                  <a:pt x="29" y="21"/>
                  <a:pt x="27" y="21"/>
                </a:cubicBezTo>
                <a:cubicBezTo>
                  <a:pt x="31" y="30"/>
                  <a:pt x="36" y="37"/>
                  <a:pt x="41" y="44"/>
                </a:cubicBezTo>
                <a:cubicBezTo>
                  <a:pt x="40" y="45"/>
                  <a:pt x="40" y="47"/>
                  <a:pt x="40" y="48"/>
                </a:cubicBezTo>
                <a:cubicBezTo>
                  <a:pt x="40" y="52"/>
                  <a:pt x="43" y="55"/>
                  <a:pt x="47" y="55"/>
                </a:cubicBezTo>
                <a:cubicBezTo>
                  <a:pt x="51" y="55"/>
                  <a:pt x="54" y="52"/>
                  <a:pt x="54" y="48"/>
                </a:cubicBezTo>
                <a:cubicBezTo>
                  <a:pt x="54" y="48"/>
                  <a:pt x="54" y="47"/>
                  <a:pt x="54" y="47"/>
                </a:cubicBezTo>
                <a:cubicBezTo>
                  <a:pt x="58" y="43"/>
                  <a:pt x="62" y="39"/>
                  <a:pt x="65" y="33"/>
                </a:cubicBezTo>
                <a:cubicBezTo>
                  <a:pt x="64" y="32"/>
                  <a:pt x="63" y="31"/>
                  <a:pt x="62" y="30"/>
                </a:cubicBezTo>
                <a:cubicBezTo>
                  <a:pt x="57" y="34"/>
                  <a:pt x="53" y="38"/>
                  <a:pt x="50" y="42"/>
                </a:cubicBezTo>
                <a:cubicBezTo>
                  <a:pt x="49" y="41"/>
                  <a:pt x="48" y="41"/>
                  <a:pt x="47" y="41"/>
                </a:cubicBezTo>
                <a:close/>
                <a:moveTo>
                  <a:pt x="87" y="83"/>
                </a:moveTo>
                <a:cubicBezTo>
                  <a:pt x="88" y="75"/>
                  <a:pt x="88" y="75"/>
                  <a:pt x="88" y="75"/>
                </a:cubicBezTo>
                <a:cubicBezTo>
                  <a:pt x="88" y="75"/>
                  <a:pt x="88" y="74"/>
                  <a:pt x="88" y="74"/>
                </a:cubicBezTo>
                <a:cubicBezTo>
                  <a:pt x="87" y="74"/>
                  <a:pt x="87" y="74"/>
                  <a:pt x="87" y="74"/>
                </a:cubicBezTo>
                <a:cubicBezTo>
                  <a:pt x="86" y="74"/>
                  <a:pt x="85" y="74"/>
                  <a:pt x="85" y="74"/>
                </a:cubicBezTo>
                <a:cubicBezTo>
                  <a:pt x="86" y="71"/>
                  <a:pt x="86" y="71"/>
                  <a:pt x="86" y="71"/>
                </a:cubicBezTo>
                <a:cubicBezTo>
                  <a:pt x="83" y="71"/>
                  <a:pt x="83" y="71"/>
                  <a:pt x="83" y="71"/>
                </a:cubicBezTo>
                <a:cubicBezTo>
                  <a:pt x="81" y="83"/>
                  <a:pt x="81" y="83"/>
                  <a:pt x="81" y="83"/>
                </a:cubicBezTo>
                <a:cubicBezTo>
                  <a:pt x="83" y="83"/>
                  <a:pt x="83" y="83"/>
                  <a:pt x="83" y="83"/>
                </a:cubicBezTo>
                <a:cubicBezTo>
                  <a:pt x="85" y="76"/>
                  <a:pt x="85" y="76"/>
                  <a:pt x="85" y="76"/>
                </a:cubicBezTo>
                <a:cubicBezTo>
                  <a:pt x="85" y="75"/>
                  <a:pt x="85" y="75"/>
                  <a:pt x="85" y="75"/>
                </a:cubicBezTo>
                <a:cubicBezTo>
                  <a:pt x="86" y="75"/>
                  <a:pt x="86" y="75"/>
                  <a:pt x="86" y="76"/>
                </a:cubicBezTo>
                <a:cubicBezTo>
                  <a:pt x="84" y="83"/>
                  <a:pt x="84" y="83"/>
                  <a:pt x="84" y="83"/>
                </a:cubicBezTo>
                <a:cubicBezTo>
                  <a:pt x="87" y="83"/>
                  <a:pt x="87" y="83"/>
                  <a:pt x="87" y="83"/>
                </a:cubicBezTo>
                <a:close/>
                <a:moveTo>
                  <a:pt x="65" y="83"/>
                </a:moveTo>
                <a:cubicBezTo>
                  <a:pt x="66" y="80"/>
                  <a:pt x="66" y="80"/>
                  <a:pt x="66" y="80"/>
                </a:cubicBezTo>
                <a:cubicBezTo>
                  <a:pt x="60" y="80"/>
                  <a:pt x="60" y="80"/>
                  <a:pt x="60" y="80"/>
                </a:cubicBezTo>
                <a:cubicBezTo>
                  <a:pt x="67" y="69"/>
                  <a:pt x="67" y="69"/>
                  <a:pt x="67" y="69"/>
                </a:cubicBezTo>
                <a:cubicBezTo>
                  <a:pt x="68" y="68"/>
                  <a:pt x="68" y="67"/>
                  <a:pt x="68" y="66"/>
                </a:cubicBezTo>
                <a:cubicBezTo>
                  <a:pt x="69" y="64"/>
                  <a:pt x="69" y="62"/>
                  <a:pt x="68" y="61"/>
                </a:cubicBezTo>
                <a:cubicBezTo>
                  <a:pt x="67" y="60"/>
                  <a:pt x="66" y="59"/>
                  <a:pt x="64" y="59"/>
                </a:cubicBezTo>
                <a:cubicBezTo>
                  <a:pt x="60" y="59"/>
                  <a:pt x="58" y="61"/>
                  <a:pt x="57" y="64"/>
                </a:cubicBezTo>
                <a:cubicBezTo>
                  <a:pt x="56" y="68"/>
                  <a:pt x="56" y="68"/>
                  <a:pt x="56" y="68"/>
                </a:cubicBezTo>
                <a:cubicBezTo>
                  <a:pt x="61" y="68"/>
                  <a:pt x="61" y="68"/>
                  <a:pt x="61" y="68"/>
                </a:cubicBezTo>
                <a:cubicBezTo>
                  <a:pt x="62" y="64"/>
                  <a:pt x="62" y="64"/>
                  <a:pt x="62" y="64"/>
                </a:cubicBezTo>
                <a:cubicBezTo>
                  <a:pt x="62" y="63"/>
                  <a:pt x="62" y="63"/>
                  <a:pt x="63" y="63"/>
                </a:cubicBezTo>
                <a:cubicBezTo>
                  <a:pt x="64" y="63"/>
                  <a:pt x="64" y="64"/>
                  <a:pt x="64" y="65"/>
                </a:cubicBezTo>
                <a:cubicBezTo>
                  <a:pt x="63" y="67"/>
                  <a:pt x="63" y="68"/>
                  <a:pt x="62" y="69"/>
                </a:cubicBezTo>
                <a:cubicBezTo>
                  <a:pt x="54" y="80"/>
                  <a:pt x="54" y="80"/>
                  <a:pt x="54" y="80"/>
                </a:cubicBezTo>
                <a:cubicBezTo>
                  <a:pt x="54" y="83"/>
                  <a:pt x="54" y="83"/>
                  <a:pt x="54" y="83"/>
                </a:cubicBezTo>
                <a:cubicBezTo>
                  <a:pt x="65" y="83"/>
                  <a:pt x="65" y="83"/>
                  <a:pt x="65" y="83"/>
                </a:cubicBezTo>
                <a:close/>
                <a:moveTo>
                  <a:pt x="81" y="80"/>
                </a:moveTo>
                <a:cubicBezTo>
                  <a:pt x="81" y="76"/>
                  <a:pt x="81" y="76"/>
                  <a:pt x="81" y="76"/>
                </a:cubicBezTo>
                <a:cubicBezTo>
                  <a:pt x="79" y="76"/>
                  <a:pt x="79" y="76"/>
                  <a:pt x="79" y="76"/>
                </a:cubicBezTo>
                <a:cubicBezTo>
                  <a:pt x="82" y="60"/>
                  <a:pt x="82" y="60"/>
                  <a:pt x="82" y="60"/>
                </a:cubicBezTo>
                <a:cubicBezTo>
                  <a:pt x="75" y="60"/>
                  <a:pt x="75" y="60"/>
                  <a:pt x="75" y="60"/>
                </a:cubicBezTo>
                <a:cubicBezTo>
                  <a:pt x="67" y="76"/>
                  <a:pt x="67" y="76"/>
                  <a:pt x="67" y="76"/>
                </a:cubicBezTo>
                <a:cubicBezTo>
                  <a:pt x="66" y="80"/>
                  <a:pt x="66" y="80"/>
                  <a:pt x="66" y="80"/>
                </a:cubicBezTo>
                <a:cubicBezTo>
                  <a:pt x="73" y="80"/>
                  <a:pt x="73" y="80"/>
                  <a:pt x="73" y="80"/>
                </a:cubicBezTo>
                <a:cubicBezTo>
                  <a:pt x="73" y="83"/>
                  <a:pt x="73" y="83"/>
                  <a:pt x="73" y="83"/>
                </a:cubicBezTo>
                <a:cubicBezTo>
                  <a:pt x="78" y="83"/>
                  <a:pt x="78" y="83"/>
                  <a:pt x="78" y="83"/>
                </a:cubicBezTo>
                <a:cubicBezTo>
                  <a:pt x="78" y="80"/>
                  <a:pt x="78" y="80"/>
                  <a:pt x="78" y="80"/>
                </a:cubicBezTo>
                <a:cubicBezTo>
                  <a:pt x="81" y="80"/>
                  <a:pt x="81" y="80"/>
                  <a:pt x="81" y="80"/>
                </a:cubicBezTo>
                <a:close/>
                <a:moveTo>
                  <a:pt x="74" y="76"/>
                </a:moveTo>
                <a:cubicBezTo>
                  <a:pt x="75" y="67"/>
                  <a:pt x="75" y="67"/>
                  <a:pt x="75" y="67"/>
                </a:cubicBezTo>
                <a:cubicBezTo>
                  <a:pt x="72" y="76"/>
                  <a:pt x="72" y="76"/>
                  <a:pt x="72" y="76"/>
                </a:cubicBezTo>
                <a:lnTo>
                  <a:pt x="74" y="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zh-CN" altLang="en-US" sz="1400">
              <a:solidFill>
                <a:prstClr val="black"/>
              </a:solidFill>
            </a:endParaRPr>
          </a:p>
        </p:txBody>
      </p:sp>
      <p:sp>
        <p:nvSpPr>
          <p:cNvPr id="42" name="Freeform 70">
            <a:extLst>
              <a:ext uri="{FF2B5EF4-FFF2-40B4-BE49-F238E27FC236}">
                <a16:creationId xmlns:a16="http://schemas.microsoft.com/office/drawing/2014/main" id="{A1983B6F-872D-4497-9BAB-4DEBF1D91156}"/>
              </a:ext>
            </a:extLst>
          </p:cNvPr>
          <p:cNvSpPr>
            <a:spLocks/>
          </p:cNvSpPr>
          <p:nvPr/>
        </p:nvSpPr>
        <p:spPr bwMode="auto">
          <a:xfrm>
            <a:off x="1805939" y="5272713"/>
            <a:ext cx="246759" cy="227115"/>
          </a:xfrm>
          <a:custGeom>
            <a:avLst/>
            <a:gdLst>
              <a:gd name="T0" fmla="*/ 29 w 85"/>
              <a:gd name="T1" fmla="*/ 0 h 78"/>
              <a:gd name="T2" fmla="*/ 34 w 85"/>
              <a:gd name="T3" fmla="*/ 29 h 78"/>
              <a:gd name="T4" fmla="*/ 8 w 85"/>
              <a:gd name="T5" fmla="*/ 29 h 78"/>
              <a:gd name="T6" fmla="*/ 6 w 85"/>
              <a:gd name="T7" fmla="*/ 29 h 78"/>
              <a:gd name="T8" fmla="*/ 0 w 85"/>
              <a:gd name="T9" fmla="*/ 35 h 78"/>
              <a:gd name="T10" fmla="*/ 0 w 85"/>
              <a:gd name="T11" fmla="*/ 35 h 78"/>
              <a:gd name="T12" fmla="*/ 4 w 85"/>
              <a:gd name="T13" fmla="*/ 42 h 78"/>
              <a:gd name="T14" fmla="*/ 0 w 85"/>
              <a:gd name="T15" fmla="*/ 47 h 78"/>
              <a:gd name="T16" fmla="*/ 0 w 85"/>
              <a:gd name="T17" fmla="*/ 47 h 78"/>
              <a:gd name="T18" fmla="*/ 5 w 85"/>
              <a:gd name="T19" fmla="*/ 54 h 78"/>
              <a:gd name="T20" fmla="*/ 4 w 85"/>
              <a:gd name="T21" fmla="*/ 58 h 78"/>
              <a:gd name="T22" fmla="*/ 4 w 85"/>
              <a:gd name="T23" fmla="*/ 58 h 78"/>
              <a:gd name="T24" fmla="*/ 10 w 85"/>
              <a:gd name="T25" fmla="*/ 65 h 78"/>
              <a:gd name="T26" fmla="*/ 11 w 85"/>
              <a:gd name="T27" fmla="*/ 65 h 78"/>
              <a:gd name="T28" fmla="*/ 9 w 85"/>
              <a:gd name="T29" fmla="*/ 70 h 78"/>
              <a:gd name="T30" fmla="*/ 9 w 85"/>
              <a:gd name="T31" fmla="*/ 70 h 78"/>
              <a:gd name="T32" fmla="*/ 15 w 85"/>
              <a:gd name="T33" fmla="*/ 77 h 78"/>
              <a:gd name="T34" fmla="*/ 29 w 85"/>
              <a:gd name="T35" fmla="*/ 77 h 78"/>
              <a:gd name="T36" fmla="*/ 45 w 85"/>
              <a:gd name="T37" fmla="*/ 77 h 78"/>
              <a:gd name="T38" fmla="*/ 46 w 85"/>
              <a:gd name="T39" fmla="*/ 77 h 78"/>
              <a:gd name="T40" fmla="*/ 51 w 85"/>
              <a:gd name="T41" fmla="*/ 71 h 78"/>
              <a:gd name="T42" fmla="*/ 66 w 85"/>
              <a:gd name="T43" fmla="*/ 69 h 78"/>
              <a:gd name="T44" fmla="*/ 66 w 85"/>
              <a:gd name="T45" fmla="*/ 78 h 78"/>
              <a:gd name="T46" fmla="*/ 85 w 85"/>
              <a:gd name="T47" fmla="*/ 78 h 78"/>
              <a:gd name="T48" fmla="*/ 85 w 85"/>
              <a:gd name="T49" fmla="*/ 25 h 78"/>
              <a:gd name="T50" fmla="*/ 66 w 85"/>
              <a:gd name="T51" fmla="*/ 25 h 78"/>
              <a:gd name="T52" fmla="*/ 66 w 85"/>
              <a:gd name="T53" fmla="*/ 32 h 78"/>
              <a:gd name="T54" fmla="*/ 61 w 85"/>
              <a:gd name="T55" fmla="*/ 32 h 78"/>
              <a:gd name="T56" fmla="*/ 29 w 85"/>
              <a:gd name="T5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5" h="78">
                <a:moveTo>
                  <a:pt x="29" y="0"/>
                </a:moveTo>
                <a:cubicBezTo>
                  <a:pt x="1" y="7"/>
                  <a:pt x="33" y="28"/>
                  <a:pt x="34" y="29"/>
                </a:cubicBezTo>
                <a:cubicBezTo>
                  <a:pt x="8" y="29"/>
                  <a:pt x="8" y="29"/>
                  <a:pt x="8" y="29"/>
                </a:cubicBezTo>
                <a:cubicBezTo>
                  <a:pt x="6" y="29"/>
                  <a:pt x="6" y="29"/>
                  <a:pt x="6" y="29"/>
                </a:cubicBezTo>
                <a:cubicBezTo>
                  <a:pt x="3" y="29"/>
                  <a:pt x="0" y="32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1" y="41"/>
                  <a:pt x="4" y="42"/>
                </a:cubicBezTo>
                <a:cubicBezTo>
                  <a:pt x="2" y="43"/>
                  <a:pt x="0" y="45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51"/>
                  <a:pt x="2" y="53"/>
                  <a:pt x="5" y="54"/>
                </a:cubicBezTo>
                <a:cubicBezTo>
                  <a:pt x="4" y="55"/>
                  <a:pt x="4" y="57"/>
                  <a:pt x="4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4" y="62"/>
                  <a:pt x="7" y="65"/>
                  <a:pt x="10" y="65"/>
                </a:cubicBezTo>
                <a:cubicBezTo>
                  <a:pt x="11" y="65"/>
                  <a:pt x="11" y="65"/>
                  <a:pt x="11" y="65"/>
                </a:cubicBezTo>
                <a:cubicBezTo>
                  <a:pt x="9" y="66"/>
                  <a:pt x="9" y="68"/>
                  <a:pt x="9" y="70"/>
                </a:cubicBezTo>
                <a:cubicBezTo>
                  <a:pt x="9" y="70"/>
                  <a:pt x="9" y="70"/>
                  <a:pt x="9" y="70"/>
                </a:cubicBezTo>
                <a:cubicBezTo>
                  <a:pt x="9" y="74"/>
                  <a:pt x="12" y="77"/>
                  <a:pt x="15" y="77"/>
                </a:cubicBezTo>
                <a:cubicBezTo>
                  <a:pt x="29" y="77"/>
                  <a:pt x="29" y="77"/>
                  <a:pt x="29" y="77"/>
                </a:cubicBezTo>
                <a:cubicBezTo>
                  <a:pt x="45" y="77"/>
                  <a:pt x="45" y="77"/>
                  <a:pt x="45" y="77"/>
                </a:cubicBezTo>
                <a:cubicBezTo>
                  <a:pt x="46" y="77"/>
                  <a:pt x="46" y="77"/>
                  <a:pt x="46" y="77"/>
                </a:cubicBezTo>
                <a:cubicBezTo>
                  <a:pt x="51" y="71"/>
                  <a:pt x="51" y="71"/>
                  <a:pt x="51" y="71"/>
                </a:cubicBezTo>
                <a:cubicBezTo>
                  <a:pt x="66" y="69"/>
                  <a:pt x="66" y="69"/>
                  <a:pt x="66" y="69"/>
                </a:cubicBezTo>
                <a:cubicBezTo>
                  <a:pt x="66" y="78"/>
                  <a:pt x="66" y="78"/>
                  <a:pt x="66" y="78"/>
                </a:cubicBezTo>
                <a:cubicBezTo>
                  <a:pt x="85" y="78"/>
                  <a:pt x="85" y="78"/>
                  <a:pt x="85" y="78"/>
                </a:cubicBezTo>
                <a:cubicBezTo>
                  <a:pt x="85" y="25"/>
                  <a:pt x="85" y="25"/>
                  <a:pt x="85" y="25"/>
                </a:cubicBezTo>
                <a:cubicBezTo>
                  <a:pt x="66" y="25"/>
                  <a:pt x="66" y="25"/>
                  <a:pt x="66" y="25"/>
                </a:cubicBezTo>
                <a:cubicBezTo>
                  <a:pt x="66" y="32"/>
                  <a:pt x="66" y="32"/>
                  <a:pt x="66" y="32"/>
                </a:cubicBezTo>
                <a:cubicBezTo>
                  <a:pt x="61" y="32"/>
                  <a:pt x="61" y="32"/>
                  <a:pt x="61" y="32"/>
                </a:cubicBezTo>
                <a:cubicBezTo>
                  <a:pt x="57" y="16"/>
                  <a:pt x="32" y="17"/>
                  <a:pt x="2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zh-CN" altLang="en-US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0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1000">
        <p14:warp dir="in"/>
      </p:transition>
    </mc:Choice>
    <mc:Fallback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3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千图网拥有20W+精美PPT模板 更多PPT模板下载至：www.58pic.com/office/ppt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418</Words>
  <Application>Microsoft Office PowerPoint</Application>
  <PresentationFormat>宽屏</PresentationFormat>
  <Paragraphs>50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6" baseType="lpstr">
      <vt:lpstr>hakuyoxingshu7000</vt:lpstr>
      <vt:lpstr>Lato Regular</vt:lpstr>
      <vt:lpstr>Microsoft JhengHei Light</vt:lpstr>
      <vt:lpstr>Open Sans</vt:lpstr>
      <vt:lpstr>等线</vt:lpstr>
      <vt:lpstr>等线 Light</vt:lpstr>
      <vt:lpstr>方正兰亭纤黑简体</vt:lpstr>
      <vt:lpstr>方正姚体</vt:lpstr>
      <vt:lpstr>华文琥珀</vt:lpstr>
      <vt:lpstr>华文楷体</vt:lpstr>
      <vt:lpstr>华文新魏</vt:lpstr>
      <vt:lpstr>宋体</vt:lpstr>
      <vt:lpstr>微软雅黑</vt:lpstr>
      <vt:lpstr>幼圆</vt:lpstr>
      <vt:lpstr>Arial</vt:lpstr>
      <vt:lpstr>Arial Black</vt:lpstr>
      <vt:lpstr>Calibri</vt:lpstr>
      <vt:lpstr>千图网拥有20W+精美PPT模板 更多PPT模板下载至：www.58pic.com/office/ppt​​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lzjljlc</dc:creator>
  <cp:lastModifiedBy>34814</cp:lastModifiedBy>
  <cp:revision>299</cp:revision>
  <dcterms:created xsi:type="dcterms:W3CDTF">2018-02-23T07:21:57Z</dcterms:created>
  <dcterms:modified xsi:type="dcterms:W3CDTF">2018-06-10T09:59:09Z</dcterms:modified>
</cp:coreProperties>
</file>