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15" r:id="rId2"/>
    <p:sldId id="306" r:id="rId3"/>
    <p:sldId id="284" r:id="rId4"/>
    <p:sldId id="256" r:id="rId5"/>
    <p:sldId id="316" r:id="rId6"/>
    <p:sldId id="310" r:id="rId7"/>
    <p:sldId id="309" r:id="rId8"/>
    <p:sldId id="307" r:id="rId9"/>
    <p:sldId id="311" r:id="rId10"/>
    <p:sldId id="308" r:id="rId11"/>
    <p:sldId id="313" r:id="rId12"/>
    <p:sldId id="298" r:id="rId13"/>
  </p:sldIdLst>
  <p:sldSz cx="9144000" cy="6858000" type="screen4x3"/>
  <p:notesSz cx="6858000" cy="9144000"/>
  <p:custShowLst>
    <p:custShow name="自定义放映 1" id="0">
      <p:sldLst>
        <p:sld r:id="rId3"/>
      </p:sldLst>
    </p:custShow>
  </p:custShow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FAA4B4"/>
    <a:srgbClr val="CC0000"/>
    <a:srgbClr val="2310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C7F66-4978-4F70-AB79-9AE12D5FA57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2132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  <a:pPr lvl="0" eaLnBrk="1" hangingPunct="1">
                <a:buNone/>
              </a:pPr>
              <a:t>‹#›</a:t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\&#25945;&#32946;&#35770;&#25991;&#65288;&#33258;&#65289;\2019\&#36187;&#35838;\&#38899;&#20048;1.mp3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\&#25945;&#32946;&#35770;&#25991;&#65288;&#33258;&#65289;\2019\&#36187;&#35838;\&#38899;&#20048;1.mp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D:\A\&#25945;&#32946;&#35770;&#25991;&#65288;&#33258;&#65289;\2019\&#36187;&#35838;\&#38899;&#20048;1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D:\A\&#25945;&#32946;&#35770;&#25991;&#65288;&#33258;&#65289;\2019\&#36187;&#35838;\&#38899;&#20048;1.mp3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\&#25945;&#32946;&#35770;&#25991;&#65288;&#33258;&#65289;\2019\&#36187;&#35838;\&#26696;&#20363;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xjz.hangzhou.com.cn/uploadfile/fckeditor/images/2016050315455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3996" y="3329608"/>
            <a:ext cx="5290004" cy="3528392"/>
          </a:xfrm>
          <a:prstGeom prst="rect">
            <a:avLst/>
          </a:prstGeom>
          <a:noFill/>
        </p:spPr>
      </p:pic>
      <p:sp>
        <p:nvSpPr>
          <p:cNvPr id="7" name="WordArt 5"/>
          <p:cNvSpPr/>
          <p:nvPr/>
        </p:nvSpPr>
        <p:spPr>
          <a:xfrm rot="684280">
            <a:off x="2332858" y="-106013"/>
            <a:ext cx="4146700" cy="161071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课堂约定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23528" y="1340768"/>
          <a:ext cx="853244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110"/>
                <a:gridCol w="2133110"/>
                <a:gridCol w="2133110"/>
                <a:gridCol w="2133110"/>
              </a:tblGrid>
              <a:tr h="506723"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  <a:cs typeface="+mn-cs"/>
                        </a:rPr>
                        <a:t>积极参与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6723">
                <a:tc>
                  <a:txBody>
                    <a:bodyPr/>
                    <a:lstStyle/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  <a:cs typeface="+mn-cs"/>
                        </a:rPr>
                        <a:t>开放自己</a:t>
                      </a:r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3437"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  <a:cs typeface="+mn-cs"/>
                        </a:rPr>
                        <a:t>尊重他人</a:t>
                      </a:r>
                      <a:endParaRPr lang="en-US" altLang="zh-CN" sz="32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  <a:cs typeface="+mn-cs"/>
                      </a:endParaRPr>
                    </a:p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3437">
                <a:tc>
                  <a:txBody>
                    <a:bodyPr/>
                    <a:lstStyle/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  <a:cs typeface="+mn-cs"/>
                        </a:rPr>
                        <a:t>真诚表达</a:t>
                      </a:r>
                      <a:endParaRPr kumimoji="1" lang="zh-CN" altLang="en-US" sz="32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  <a:cs typeface="+mn-cs"/>
                      </a:endParaRPr>
                    </a:p>
                    <a:p>
                      <a:endParaRPr lang="zh-CN" altLang="en-US" sz="3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048284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F\教育论文（自）\2019\赛课\微信图片_2019041921264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AFAF8"/>
              </a:clrFrom>
              <a:clrTo>
                <a:srgbClr val="FAFA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0" y="4786322"/>
            <a:ext cx="2285990" cy="207167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心形 7"/>
          <p:cNvSpPr/>
          <p:nvPr/>
        </p:nvSpPr>
        <p:spPr bwMode="auto">
          <a:xfrm>
            <a:off x="3857620" y="3857628"/>
            <a:ext cx="1368152" cy="1152128"/>
          </a:xfrm>
          <a:prstGeom prst="heart">
            <a:avLst/>
          </a:prstGeom>
          <a:solidFill>
            <a:srgbClr val="FAA4B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r>
              <a:rPr lang="zh-CN" altLang="en-US" sz="2800" dirty="0" smtClean="0">
                <a:latin typeface="+mn-ea"/>
              </a:rPr>
              <a:t>爱心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9552" y="764705"/>
            <a:ext cx="83111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  <a:ea typeface="+mn-ea"/>
              </a:rPr>
              <a:t>    问问自己，当我面对考试时，我的想法是否积极乐观？是否理性？是否在不经意间陷入了不合理的陷阱中？</a:t>
            </a:r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  <a:endParaRPr lang="zh-CN" altLang="zh-CN" sz="2800" b="1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自我调整：</a:t>
            </a:r>
            <a:r>
              <a:rPr lang="zh-CN" altLang="en-US" sz="2800" b="1" dirty="0" smtClean="0">
                <a:latin typeface="+mn-ea"/>
                <a:ea typeface="+mn-ea"/>
              </a:rPr>
              <a:t>针对自己之前写下的困扰，我们可以怎么调整想法，让自己变得更好呢？</a:t>
            </a:r>
            <a:endParaRPr lang="en-US" altLang="zh-CN" sz="2800" b="1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latin typeface="+mn-ea"/>
                <a:ea typeface="+mn-ea"/>
              </a:rPr>
              <a:t>请把新想法写在       纸条上，可以同伴互助。</a:t>
            </a:r>
            <a:endParaRPr lang="zh-CN" altLang="zh-CN" sz="2800" b="1" dirty="0" smtClean="0">
              <a:latin typeface="+mn-ea"/>
              <a:ea typeface="+mn-ea"/>
            </a:endParaRPr>
          </a:p>
        </p:txBody>
      </p:sp>
      <p:sp>
        <p:nvSpPr>
          <p:cNvPr id="9" name="WordArt 5"/>
          <p:cNvSpPr>
            <a:spLocks noGrp="1"/>
          </p:cNvSpPr>
          <p:nvPr>
            <p:ph type="title"/>
          </p:nvPr>
        </p:nvSpPr>
        <p:spPr>
          <a:xfrm rot="409346">
            <a:off x="485406" y="-90252"/>
            <a:ext cx="4567812" cy="122873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我可以变得更好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0" name="音乐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8596" y="6072206"/>
            <a:ext cx="346076" cy="346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/>
          <p:nvPr/>
        </p:nvSpPr>
        <p:spPr>
          <a:xfrm>
            <a:off x="827584" y="1700810"/>
            <a:ext cx="7920880" cy="503214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/>
              <a:t>深呼吸</a:t>
            </a:r>
            <a:r>
              <a:rPr lang="en-US" altLang="zh-CN" sz="4000" b="1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4000" b="1" dirty="0" smtClean="0"/>
              <a:t>       请再一次感受自己的内心，重新为我</a:t>
            </a:r>
            <a:r>
              <a:rPr lang="zh-CN" altLang="en-US" sz="4000" b="1" smtClean="0"/>
              <a:t>的</a:t>
            </a:r>
            <a:r>
              <a:rPr lang="zh-CN" altLang="en-US" sz="4000" b="1" smtClean="0"/>
              <a:t>“压力”</a:t>
            </a:r>
            <a:r>
              <a:rPr lang="zh-CN" altLang="en-US" sz="4000" b="1" dirty="0" smtClean="0"/>
              <a:t>打分。在新的</a:t>
            </a:r>
            <a:r>
              <a:rPr lang="zh-CN" altLang="en-US" sz="4000" b="1" smtClean="0"/>
              <a:t>分数</a:t>
            </a:r>
            <a:r>
              <a:rPr lang="zh-CN" altLang="en-US" sz="4000" b="1" smtClean="0"/>
              <a:t>上写下</a:t>
            </a:r>
            <a:r>
              <a:rPr lang="zh-CN" altLang="en-US" sz="4000" b="1" dirty="0" smtClean="0"/>
              <a:t>名字。</a:t>
            </a:r>
            <a:endParaRPr lang="zh-CN" altLang="zh-CN" sz="4000" b="1" dirty="0" smtClean="0"/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zh-CN" b="1" dirty="0" smtClean="0">
                <a:latin typeface="Arial" panose="020B0604020202020204" pitchFamily="34" charset="0"/>
              </a:rPr>
              <a:t> </a:t>
            </a:r>
            <a:endParaRPr lang="zh-CN" altLang="zh-CN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zh-CN" dirty="0">
                <a:latin typeface="Arial" panose="020B0604020202020204" pitchFamily="34" charset="0"/>
              </a:rPr>
              <a:t/>
            </a:r>
            <a:br>
              <a:rPr lang="zh-CN" altLang="zh-CN" dirty="0">
                <a:latin typeface="Arial" panose="020B0604020202020204" pitchFamily="34" charset="0"/>
              </a:rPr>
            </a:br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6" name="音乐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28596" y="6072206"/>
            <a:ext cx="346076" cy="346076"/>
          </a:xfrm>
          <a:prstGeom prst="rect">
            <a:avLst/>
          </a:prstGeom>
        </p:spPr>
      </p:pic>
      <p:sp>
        <p:nvSpPr>
          <p:cNvPr id="7" name="WordArt 5"/>
          <p:cNvSpPr>
            <a:spLocks noGrp="1"/>
          </p:cNvSpPr>
          <p:nvPr>
            <p:ph type="title"/>
          </p:nvPr>
        </p:nvSpPr>
        <p:spPr>
          <a:xfrm rot="409346">
            <a:off x="509995" y="-77986"/>
            <a:ext cx="4086735" cy="149917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感受当下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7" presetClass="entr" presetSubtype="0" fill="hold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467544" y="980728"/>
            <a:ext cx="7461471" cy="6267423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None/>
            </a:pPr>
            <a:endParaRPr lang="en-US" altLang="zh-CN" sz="2400" dirty="0">
              <a:latin typeface="宋体" panose="02010600030101010101" pitchFamily="2" charset="-122"/>
            </a:endParaRPr>
          </a:p>
          <a:p>
            <a:pPr algn="ctr" eaLnBrk="1" hangingPunct="1">
              <a:buNone/>
            </a:pPr>
            <a:endParaRPr lang="zh-CN" altLang="en-US" sz="3600" b="1" dirty="0">
              <a:latin typeface="宋体" panose="02010600030101010101" pitchFamily="2" charset="-122"/>
            </a:endParaRPr>
          </a:p>
        </p:txBody>
      </p:sp>
      <p:sp>
        <p:nvSpPr>
          <p:cNvPr id="6" name="WordArt 4"/>
          <p:cNvSpPr/>
          <p:nvPr/>
        </p:nvSpPr>
        <p:spPr>
          <a:xfrm>
            <a:off x="1357290" y="1500174"/>
            <a:ext cx="6624736" cy="3867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00"/>
              </a:avLst>
            </a:prstTxWarp>
            <a:normAutofit/>
          </a:bodyPr>
          <a:lstStyle/>
          <a:p>
            <a:pPr algn="ctr" eaLnBrk="0" hangingPunct="0">
              <a:lnSpc>
                <a:spcPct val="170000"/>
              </a:lnSpc>
            </a:pPr>
            <a:r>
              <a:rPr lang="zh-CN" altLang="en-US" sz="3600" b="1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8"/>
                    </a:srgbClr>
                  </a:outerShdw>
                </a:effectLst>
                <a:latin typeface="华文彩云" pitchFamily="2" charset="-122"/>
                <a:ea typeface="华文彩云" pitchFamily="2" charset="-122"/>
              </a:rPr>
              <a:t>牵手压力</a:t>
            </a:r>
            <a:endParaRPr lang="en-US" altLang="zh-CN" sz="3600" b="1" dirty="0" smtClean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华文彩云" pitchFamily="2" charset="-122"/>
              <a:ea typeface="华文彩云" pitchFamily="2" charset="-122"/>
            </a:endParaRPr>
          </a:p>
          <a:p>
            <a:pPr algn="ctr" eaLnBrk="0" hangingPunct="0">
              <a:lnSpc>
                <a:spcPct val="170000"/>
              </a:lnSpc>
            </a:pPr>
            <a:r>
              <a:rPr lang="zh-CN" altLang="en-US" sz="3600" b="1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8"/>
                    </a:srgbClr>
                  </a:outerShdw>
                </a:effectLst>
                <a:latin typeface="华文彩云" pitchFamily="2" charset="-122"/>
                <a:ea typeface="华文彩云" pitchFamily="2" charset="-122"/>
              </a:rPr>
              <a:t>与心共舞</a:t>
            </a:r>
            <a:endParaRPr lang="en-US" altLang="zh-CN" sz="3600" b="1" dirty="0" smtClean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华文彩云" pitchFamily="2" charset="-122"/>
              <a:ea typeface="华文彩云" pitchFamily="2" charset="-122"/>
            </a:endParaRPr>
          </a:p>
          <a:p>
            <a:pPr algn="ctr" eaLnBrk="0" hangingPunct="0">
              <a:lnSpc>
                <a:spcPct val="170000"/>
              </a:lnSpc>
            </a:pPr>
            <a:r>
              <a:rPr lang="zh-CN" altLang="en-US" sz="3600" b="1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8"/>
                    </a:srgbClr>
                  </a:outerShdw>
                </a:effectLst>
                <a:latin typeface="华文彩云" pitchFamily="2" charset="-122"/>
                <a:ea typeface="华文彩云" pitchFamily="2" charset="-122"/>
              </a:rPr>
              <a:t>祝同学们</a:t>
            </a:r>
            <a:endParaRPr lang="en-US" altLang="zh-CN" sz="3600" b="1" dirty="0" smtClean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华文彩云" pitchFamily="2" charset="-122"/>
              <a:ea typeface="华文彩云" pitchFamily="2" charset="-122"/>
            </a:endParaRPr>
          </a:p>
          <a:p>
            <a:pPr algn="ctr" eaLnBrk="0" hangingPunct="0">
              <a:lnSpc>
                <a:spcPct val="170000"/>
              </a:lnSpc>
            </a:pPr>
            <a:r>
              <a:rPr lang="zh-CN" altLang="en-US" sz="3600" b="1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8"/>
                    </a:srgbClr>
                  </a:outerShdw>
                </a:effectLst>
                <a:latin typeface="华文彩云" pitchFamily="2" charset="-122"/>
                <a:ea typeface="华文彩云" pitchFamily="2" charset="-122"/>
              </a:rPr>
              <a:t>心想“试”成</a:t>
            </a:r>
            <a:endParaRPr lang="zh-CN" altLang="en-US" sz="3600" b="1" dirty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7" name="WordArt 5"/>
          <p:cNvSpPr>
            <a:spLocks noGrp="1"/>
          </p:cNvSpPr>
          <p:nvPr>
            <p:ph type="title"/>
          </p:nvPr>
        </p:nvSpPr>
        <p:spPr>
          <a:xfrm rot="409346">
            <a:off x="505417" y="-184614"/>
            <a:ext cx="2302468" cy="1682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寄语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WordArt 5"/>
          <p:cNvSpPr txBox="1">
            <a:spLocks/>
          </p:cNvSpPr>
          <p:nvPr/>
        </p:nvSpPr>
        <p:spPr>
          <a:xfrm rot="409346">
            <a:off x="7018640" y="3004326"/>
            <a:ext cx="2036171" cy="1622932"/>
          </a:xfrm>
          <a:prstGeom prst="rect">
            <a:avLst/>
          </a:prstGeom>
          <a:noFill/>
          <a:ln w="9525">
            <a:noFill/>
          </a:ln>
        </p:spPr>
        <p:txBody>
          <a:bodyPr wrap="none" numCol="1" fromWordArt="1" anchor="ctr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kern="0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cs typeface="+mj-cs"/>
              </a:rPr>
              <a:t>再见！</a:t>
            </a:r>
            <a:endParaRPr kumimoji="0" lang="zh-CN" altLang="en-US" sz="3600" b="1" i="0" u="none" strike="noStrike" kern="0" cap="none" spc="0" normalizeH="0" baseline="0" noProof="0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052737"/>
            <a:ext cx="36724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u="sng" dirty="0" smtClean="0">
                <a:solidFill>
                  <a:schemeClr val="tx2"/>
                </a:solidFill>
              </a:rPr>
              <a:t>规则：</a:t>
            </a:r>
            <a:endParaRPr lang="en-US" altLang="zh-CN" sz="3200" b="1" u="sng" dirty="0" smtClean="0">
              <a:solidFill>
                <a:schemeClr val="tx2"/>
              </a:solidFill>
            </a:endParaRPr>
          </a:p>
          <a:p>
            <a:r>
              <a:rPr lang="en-US" altLang="zh-CN" sz="3200" b="1" dirty="0" smtClean="0">
                <a:solidFill>
                  <a:schemeClr val="tx2"/>
                </a:solidFill>
              </a:rPr>
              <a:t>       1.</a:t>
            </a:r>
            <a:r>
              <a:rPr lang="zh-CN" altLang="en-US" sz="3200" b="1" dirty="0" smtClean="0">
                <a:solidFill>
                  <a:schemeClr val="tx2"/>
                </a:solidFill>
              </a:rPr>
              <a:t> 每个同学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右手掌心向下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左手食指向上</a:t>
            </a:r>
            <a:r>
              <a:rPr lang="zh-CN" altLang="en-US" sz="3200" b="1" dirty="0" smtClean="0"/>
              <a:t>，食指放在左边同学的掌心下。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    2.</a:t>
            </a:r>
            <a:r>
              <a:rPr lang="zh-CN" altLang="en-US" sz="3200" b="1" dirty="0" smtClean="0"/>
              <a:t>仔细聆听老师读文章，</a:t>
            </a:r>
            <a:r>
              <a:rPr lang="zh-CN" altLang="zh-CN" sz="3200" b="1" dirty="0" smtClean="0"/>
              <a:t>当听到“</a:t>
            </a:r>
            <a:r>
              <a:rPr lang="zh-CN" altLang="zh-CN" sz="3200" b="1" u="sng" dirty="0" smtClean="0">
                <a:solidFill>
                  <a:srgbClr val="FF0000"/>
                </a:solidFill>
              </a:rPr>
              <a:t>考试</a:t>
            </a:r>
            <a:r>
              <a:rPr lang="zh-CN" altLang="zh-CN" sz="3200" b="1" dirty="0" smtClean="0"/>
              <a:t>”这个词时，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右手掌抓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左手指逃</a:t>
            </a:r>
            <a:r>
              <a:rPr lang="zh-CN" altLang="en-US" sz="3200" b="1" dirty="0" smtClean="0"/>
              <a:t>。</a:t>
            </a:r>
            <a:endParaRPr lang="zh-CN" altLang="zh-CN" sz="3200" b="1" dirty="0" smtClean="0"/>
          </a:p>
        </p:txBody>
      </p:sp>
      <p:pic>
        <p:nvPicPr>
          <p:cNvPr id="5" name="图片 4" descr="tim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844824"/>
            <a:ext cx="5080000" cy="3378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WordArt 5"/>
          <p:cNvSpPr/>
          <p:nvPr/>
        </p:nvSpPr>
        <p:spPr>
          <a:xfrm rot="522339">
            <a:off x="705597" y="-268502"/>
            <a:ext cx="5790187" cy="161071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暖身活动：抓住“考试”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/>
          <p:nvPr/>
        </p:nvSpPr>
        <p:spPr>
          <a:xfrm>
            <a:off x="827584" y="1700808"/>
            <a:ext cx="7920880" cy="304698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 smtClean="0"/>
              <a:t>       </a:t>
            </a:r>
            <a:r>
              <a:rPr lang="zh-CN" altLang="en-US" sz="4000" b="1" dirty="0" smtClean="0"/>
              <a:t>当</a:t>
            </a:r>
            <a:r>
              <a:rPr lang="zh-CN" altLang="zh-CN" sz="4000" b="1" dirty="0" smtClean="0"/>
              <a:t>听到“</a:t>
            </a:r>
            <a:r>
              <a:rPr lang="zh-CN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考试</a:t>
            </a:r>
            <a:r>
              <a:rPr lang="zh-CN" altLang="zh-CN" sz="4000" b="1" dirty="0" smtClean="0"/>
              <a:t>”这个词的时候你是什么</a:t>
            </a:r>
            <a:r>
              <a:rPr lang="zh-CN" altLang="en-US" sz="4000" b="1" dirty="0" smtClean="0"/>
              <a:t>感受</a:t>
            </a:r>
            <a:r>
              <a:rPr lang="zh-CN" altLang="zh-CN" sz="4000" b="1" dirty="0" smtClean="0"/>
              <a:t>？</a:t>
            </a:r>
          </a:p>
          <a:p>
            <a:pPr>
              <a:spcBef>
                <a:spcPct val="50000"/>
              </a:spcBef>
            </a:pPr>
            <a:r>
              <a:rPr lang="zh-CN" altLang="zh-CN" dirty="0" smtClean="0">
                <a:latin typeface="Arial" panose="020B0604020202020204" pitchFamily="34" charset="0"/>
              </a:rPr>
              <a:t> </a:t>
            </a:r>
            <a:endParaRPr lang="zh-CN" altLang="zh-CN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zh-CN" dirty="0">
                <a:latin typeface="Arial" panose="020B0604020202020204" pitchFamily="34" charset="0"/>
              </a:rPr>
              <a:t/>
            </a:r>
            <a:br>
              <a:rPr lang="zh-CN" altLang="zh-CN" dirty="0">
                <a:latin typeface="Arial" panose="020B0604020202020204" pitchFamily="34" charset="0"/>
              </a:rPr>
            </a:br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4"/>
          <p:cNvSpPr/>
          <p:nvPr/>
        </p:nvSpPr>
        <p:spPr>
          <a:xfrm>
            <a:off x="1691680" y="692696"/>
            <a:ext cx="6624736" cy="12961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zh-CN" altLang="en-US" sz="3600" b="1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8"/>
                    </a:srgbClr>
                  </a:outerShdw>
                </a:effectLst>
                <a:latin typeface="华文彩云" pitchFamily="2" charset="-122"/>
                <a:ea typeface="华文彩云" pitchFamily="2" charset="-122"/>
              </a:rPr>
              <a:t>牵手压力，与心共舞</a:t>
            </a:r>
            <a:endParaRPr lang="zh-CN" altLang="en-US" sz="3600" b="1" dirty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8"/>
                  </a:srgbClr>
                </a:outerShdw>
              </a:effectLst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5720" y="4500570"/>
            <a:ext cx="30684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执教者：余蔚蔷</a:t>
            </a:r>
            <a:endParaRPr lang="zh-CN" altLang="en-US" sz="3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85786" y="64291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/>
              <a:t>       中考一天一天临近，我们的学习和生活似乎都渐渐发生了一些变化</a:t>
            </a:r>
            <a:r>
              <a:rPr lang="en-US" altLang="zh-CN" sz="3600" b="1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 smtClean="0"/>
              <a:t>       静下心来问问自己，是什么让我感受到了压力？</a:t>
            </a:r>
            <a:endParaRPr lang="en-US" altLang="zh-CN" sz="3600" b="1" dirty="0" smtClean="0"/>
          </a:p>
          <a:p>
            <a:endParaRPr lang="zh-CN" altLang="en-US" sz="3600" dirty="0"/>
          </a:p>
        </p:txBody>
      </p:sp>
      <p:pic>
        <p:nvPicPr>
          <p:cNvPr id="9" name="Picture 5" descr="http://www.sxdaily.com.cn/NMediaFile/2017/0116/SXRB20170116144100001766445235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57421" y="3929068"/>
            <a:ext cx="5357851" cy="288497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音乐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428596" y="6072206"/>
            <a:ext cx="346076" cy="346076"/>
          </a:xfrm>
          <a:prstGeom prst="rect">
            <a:avLst/>
          </a:prstGeom>
        </p:spPr>
      </p:pic>
      <p:sp>
        <p:nvSpPr>
          <p:cNvPr id="8" name="WordArt 5"/>
          <p:cNvSpPr/>
          <p:nvPr/>
        </p:nvSpPr>
        <p:spPr>
          <a:xfrm rot="676112">
            <a:off x="728939" y="-8159"/>
            <a:ext cx="2520035" cy="113790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自我觉察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2279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7" presetClass="entr" presetSubtype="0" fill="hold" nodeType="withEffect">
                                  <p:stCondLst>
                                    <p:cond delay="9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332659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/>
              <a:t> </a:t>
            </a:r>
            <a:r>
              <a:rPr lang="zh-CN" altLang="en-US" sz="3600" b="1" dirty="0" smtClean="0"/>
              <a:t>请在</a:t>
            </a:r>
            <a:r>
              <a:rPr lang="zh-CN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方形</a:t>
            </a:r>
            <a:r>
              <a:rPr lang="zh-CN" altLang="en-US" sz="3600" b="1" dirty="0" smtClean="0"/>
              <a:t>贴纸上写下：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  </a:t>
            </a:r>
            <a:r>
              <a:rPr lang="zh-CN" altLang="en-US" sz="3600" b="1" dirty="0" smtClean="0"/>
              <a:t>让你感受到压力的困扰。</a:t>
            </a:r>
            <a:endParaRPr lang="en-US" altLang="zh-CN" sz="3600" b="1" dirty="0" smtClean="0"/>
          </a:p>
          <a:p>
            <a:r>
              <a:rPr lang="en-US" altLang="zh-CN" sz="3600" dirty="0" smtClean="0"/>
              <a:t>       </a:t>
            </a:r>
          </a:p>
          <a:p>
            <a:endParaRPr lang="en-US" altLang="zh-CN" sz="3600" dirty="0" smtClean="0"/>
          </a:p>
          <a:p>
            <a:endParaRPr lang="en-US" altLang="zh-CN" sz="3600" dirty="0" smtClean="0"/>
          </a:p>
          <a:p>
            <a:endParaRPr lang="en-US" altLang="zh-CN" sz="3600" dirty="0" smtClean="0"/>
          </a:p>
          <a:p>
            <a:endParaRPr lang="en-US" altLang="zh-CN" sz="3600" dirty="0" smtClean="0"/>
          </a:p>
          <a:p>
            <a:endParaRPr lang="en-US" altLang="zh-CN" sz="3600" dirty="0" smtClean="0"/>
          </a:p>
          <a:p>
            <a:r>
              <a:rPr lang="en-US" altLang="zh-CN" sz="3600" dirty="0" smtClean="0"/>
              <a:t> </a:t>
            </a:r>
            <a:r>
              <a:rPr lang="zh-CN" altLang="en-US" sz="3600" b="1" dirty="0" smtClean="0"/>
              <a:t>同伴相互交流，了解相同和不同之处。</a:t>
            </a:r>
            <a:endParaRPr lang="en-US" altLang="zh-CN" sz="3600" b="1" dirty="0" smtClean="0"/>
          </a:p>
          <a:p>
            <a:endParaRPr lang="en-US" altLang="zh-CN" sz="3600" dirty="0" smtClean="0"/>
          </a:p>
          <a:p>
            <a:endParaRPr lang="zh-CN" altLang="en-US" sz="3600" dirty="0"/>
          </a:p>
        </p:txBody>
      </p:sp>
      <p:sp>
        <p:nvSpPr>
          <p:cNvPr id="9" name="矩形 8"/>
          <p:cNvSpPr/>
          <p:nvPr/>
        </p:nvSpPr>
        <p:spPr bwMode="auto">
          <a:xfrm>
            <a:off x="2571736" y="1500174"/>
            <a:ext cx="3596410" cy="3214710"/>
          </a:xfrm>
          <a:prstGeom prst="rect">
            <a:avLst/>
          </a:prstGeom>
          <a:solidFill>
            <a:srgbClr val="FAA4B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8926" y="1643050"/>
            <a:ext cx="31683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我的困扰</a:t>
            </a:r>
            <a:endParaRPr lang="en-US" altLang="zh-CN" sz="2800" b="1" dirty="0" smtClean="0">
              <a:latin typeface="+mn-ea"/>
              <a:ea typeface="+mn-ea"/>
            </a:endParaRPr>
          </a:p>
          <a:p>
            <a:r>
              <a:rPr lang="en-US" altLang="zh-CN" sz="2800" b="1" dirty="0" smtClean="0">
                <a:latin typeface="+mn-ea"/>
                <a:ea typeface="+mn-ea"/>
              </a:rPr>
              <a:t>1.</a:t>
            </a:r>
            <a:r>
              <a:rPr lang="zh-CN" altLang="en-US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</a:p>
          <a:p>
            <a:r>
              <a:rPr lang="en-US" altLang="zh-CN" sz="2800" b="1" dirty="0" smtClean="0">
                <a:latin typeface="+mn-ea"/>
                <a:ea typeface="+mn-ea"/>
              </a:rPr>
              <a:t>2.</a:t>
            </a:r>
            <a:r>
              <a:rPr lang="zh-CN" altLang="en-US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</a:p>
          <a:p>
            <a:r>
              <a:rPr lang="en-US" altLang="zh-CN" sz="2800" b="1" dirty="0" smtClean="0">
                <a:latin typeface="+mn-ea"/>
                <a:ea typeface="+mn-ea"/>
              </a:rPr>
              <a:t>3.</a:t>
            </a:r>
            <a:r>
              <a:rPr lang="zh-CN" altLang="en-US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</a:p>
          <a:p>
            <a:r>
              <a:rPr lang="en-US" altLang="zh-CN" sz="2800" b="1" dirty="0" smtClean="0">
                <a:latin typeface="+mn-ea"/>
                <a:ea typeface="+mn-ea"/>
              </a:rPr>
              <a:t>4.……</a:t>
            </a:r>
          </a:p>
          <a:p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  <a:endParaRPr lang="zh-CN" altLang="en-US" sz="2800" b="1" dirty="0">
              <a:latin typeface="+mn-ea"/>
              <a:ea typeface="+mn-ea"/>
            </a:endParaRPr>
          </a:p>
        </p:txBody>
      </p:sp>
      <p:pic>
        <p:nvPicPr>
          <p:cNvPr id="23" name="音乐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28596" y="6072206"/>
            <a:ext cx="346076" cy="34607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794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123728" y="2420888"/>
            <a:ext cx="3168352" cy="1656184"/>
            <a:chOff x="1475656" y="1988840"/>
            <a:chExt cx="4398758" cy="2088232"/>
          </a:xfrm>
        </p:grpSpPr>
        <p:sp>
          <p:nvSpPr>
            <p:cNvPr id="29" name="矩形 28"/>
            <p:cNvSpPr/>
            <p:nvPr/>
          </p:nvSpPr>
          <p:spPr bwMode="auto">
            <a:xfrm>
              <a:off x="1475656" y="1988840"/>
              <a:ext cx="4392488" cy="2088232"/>
            </a:xfrm>
            <a:prstGeom prst="rect">
              <a:avLst/>
            </a:prstGeom>
            <a:solidFill>
              <a:srgbClr val="FAA4B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19672" y="2000240"/>
              <a:ext cx="2355279" cy="1707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latin typeface="+mn-ea"/>
                  <a:ea typeface="+mn-ea"/>
                </a:rPr>
                <a:t>困扰（事件）</a:t>
              </a:r>
              <a:endParaRPr lang="en-US" altLang="zh-CN" b="1" dirty="0" smtClean="0">
                <a:latin typeface="+mn-ea"/>
                <a:ea typeface="+mn-ea"/>
              </a:endParaRPr>
            </a:p>
            <a:p>
              <a:r>
                <a:rPr lang="en-US" altLang="zh-CN" sz="1600" dirty="0" smtClean="0">
                  <a:latin typeface="+mn-ea"/>
                  <a:ea typeface="+mn-ea"/>
                </a:rPr>
                <a:t>1.……</a:t>
              </a:r>
            </a:p>
            <a:p>
              <a:r>
                <a:rPr lang="en-US" altLang="zh-CN" sz="1600" dirty="0" smtClean="0">
                  <a:latin typeface="+mn-ea"/>
                  <a:ea typeface="+mn-ea"/>
                </a:rPr>
                <a:t>2.……</a:t>
              </a:r>
            </a:p>
            <a:p>
              <a:r>
                <a:rPr lang="en-US" altLang="zh-CN" sz="1600" dirty="0" smtClean="0">
                  <a:latin typeface="+mn-ea"/>
                  <a:ea typeface="+mn-ea"/>
                </a:rPr>
                <a:t>3.</a:t>
              </a:r>
              <a:r>
                <a:rPr lang="zh-CN" altLang="en-US" sz="1600" dirty="0" smtClean="0">
                  <a:latin typeface="+mn-ea"/>
                  <a:ea typeface="+mn-ea"/>
                </a:rPr>
                <a:t> </a:t>
              </a:r>
              <a:r>
                <a:rPr lang="en-US" altLang="zh-CN" sz="1600" dirty="0" smtClean="0">
                  <a:latin typeface="+mn-ea"/>
                  <a:ea typeface="+mn-ea"/>
                </a:rPr>
                <a:t>……</a:t>
              </a:r>
            </a:p>
            <a:p>
              <a:r>
                <a:rPr lang="en-US" altLang="zh-CN" sz="1600" dirty="0" smtClean="0">
                  <a:latin typeface="+mn-ea"/>
                  <a:ea typeface="+mn-ea"/>
                </a:rPr>
                <a:t>……</a:t>
              </a:r>
              <a:endParaRPr lang="zh-CN" altLang="en-US" sz="1600" dirty="0">
                <a:latin typeface="+mn-ea"/>
                <a:ea typeface="+mn-ea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95936" y="1988840"/>
              <a:ext cx="1878478" cy="1862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latin typeface="+mn-ea"/>
                  <a:ea typeface="+mn-ea"/>
                </a:rPr>
                <a:t>想法</a:t>
              </a:r>
              <a:endParaRPr lang="en-US" altLang="zh-CN" b="1" dirty="0" smtClean="0">
                <a:latin typeface="+mn-ea"/>
                <a:ea typeface="+mn-ea"/>
              </a:endParaRPr>
            </a:p>
            <a:p>
              <a:r>
                <a:rPr lang="en-US" altLang="zh-CN" b="1" dirty="0" smtClean="0">
                  <a:latin typeface="+mn-ea"/>
                  <a:ea typeface="+mn-ea"/>
                </a:rPr>
                <a:t>1.</a:t>
              </a:r>
            </a:p>
            <a:p>
              <a:r>
                <a:rPr lang="en-US" altLang="zh-CN" b="1" dirty="0" smtClean="0">
                  <a:latin typeface="+mn-ea"/>
                  <a:ea typeface="+mn-ea"/>
                </a:rPr>
                <a:t>2.</a:t>
              </a:r>
            </a:p>
            <a:p>
              <a:r>
                <a:rPr lang="en-US" altLang="zh-CN" b="1" dirty="0" smtClean="0">
                  <a:latin typeface="+mn-ea"/>
                  <a:ea typeface="+mn-ea"/>
                </a:rPr>
                <a:t>3.</a:t>
              </a:r>
            </a:p>
            <a:p>
              <a:r>
                <a:rPr lang="en-US" altLang="zh-CN" b="1" dirty="0" smtClean="0">
                  <a:latin typeface="+mn-ea"/>
                  <a:ea typeface="+mn-ea"/>
                </a:rPr>
                <a:t>……</a:t>
              </a:r>
              <a:endParaRPr lang="zh-CN" altLang="en-US" b="1" dirty="0">
                <a:latin typeface="+mn-ea"/>
                <a:ea typeface="+mn-ea"/>
              </a:endParaRPr>
            </a:p>
          </p:txBody>
        </p:sp>
      </p:grpSp>
      <p:pic>
        <p:nvPicPr>
          <p:cNvPr id="23" name="Picture 2" descr="http://s9.sinaimg.cn/mw690/001IpDt1zy7d7iqPXh61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6136" y="3881458"/>
            <a:ext cx="3655308" cy="297654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83570" y="2492896"/>
          <a:ext cx="8280921" cy="64807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752811"/>
                <a:gridCol w="752811"/>
                <a:gridCol w="752811"/>
                <a:gridCol w="752811"/>
                <a:gridCol w="752811"/>
                <a:gridCol w="752811"/>
                <a:gridCol w="752811"/>
                <a:gridCol w="752811"/>
                <a:gridCol w="752811"/>
                <a:gridCol w="752811"/>
                <a:gridCol w="752811"/>
              </a:tblGrid>
              <a:tr h="648072"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" name="流程图: 离页连接符 25"/>
          <p:cNvSpPr/>
          <p:nvPr/>
        </p:nvSpPr>
        <p:spPr bwMode="auto">
          <a:xfrm>
            <a:off x="251520" y="1556792"/>
            <a:ext cx="1152128" cy="864096"/>
          </a:xfrm>
          <a:prstGeom prst="flowChartOffpageConnector">
            <a:avLst/>
          </a:prstGeom>
          <a:solidFill>
            <a:srgbClr val="92D05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400" b="1" dirty="0" smtClean="0"/>
              <a:t>毫无</a:t>
            </a:r>
            <a:endParaRPr lang="en-US" altLang="zh-CN" sz="2400" b="1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400" b="1" dirty="0" smtClean="0"/>
              <a:t>压力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流程图: 离页连接符 26"/>
          <p:cNvSpPr/>
          <p:nvPr/>
        </p:nvSpPr>
        <p:spPr bwMode="auto">
          <a:xfrm>
            <a:off x="7596336" y="1412776"/>
            <a:ext cx="1224136" cy="1008112"/>
          </a:xfrm>
          <a:prstGeom prst="flowChartOffpageConnector">
            <a:avLst/>
          </a:prstGeom>
          <a:solidFill>
            <a:srgbClr val="FF0000">
              <a:alpha val="8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ea typeface="+mn-ea"/>
              </a:rPr>
              <a:t>压力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effectLst/>
              <a:latin typeface="+mn-ea"/>
              <a:ea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ea typeface="+mn-ea"/>
              </a:rPr>
              <a:t>满负荷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effectLst/>
              <a:latin typeface="+mn-ea"/>
              <a:ea typeface="+mn-ea"/>
            </a:endParaRPr>
          </a:p>
        </p:txBody>
      </p:sp>
      <p:sp>
        <p:nvSpPr>
          <p:cNvPr id="28" name="流程图: 离页连接符 27"/>
          <p:cNvSpPr/>
          <p:nvPr/>
        </p:nvSpPr>
        <p:spPr bwMode="auto">
          <a:xfrm>
            <a:off x="3851920" y="1556792"/>
            <a:ext cx="1224136" cy="864096"/>
          </a:xfrm>
          <a:prstGeom prst="flowChartOffpageConnector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zh-CN" altLang="en-US" sz="2400" b="1" dirty="0" smtClean="0"/>
              <a:t>中等程度压力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07904" y="2420888"/>
            <a:ext cx="360040" cy="523220"/>
          </a:xfrm>
          <a:prstGeom prst="rect">
            <a:avLst/>
          </a:prstGeom>
          <a:solidFill>
            <a:srgbClr val="FFC000">
              <a:alpha val="83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Adobe 黑体 Std R" pitchFamily="34" charset="-122"/>
                <a:ea typeface="Adobe 黑体 Std R" pitchFamily="34" charset="-122"/>
              </a:rPr>
              <a:t>4</a:t>
            </a:r>
            <a:endParaRPr lang="zh-CN" altLang="en-US" sz="2800" b="1" dirty="0">
              <a:solidFill>
                <a:srgbClr val="FF0000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31640" y="3573016"/>
            <a:ext cx="6497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在相应的分数下贴上你的“困扰”纸。 </a:t>
            </a:r>
            <a:endParaRPr lang="zh-CN" altLang="en-US" sz="2800" dirty="0"/>
          </a:p>
        </p:txBody>
      </p:sp>
      <p:sp>
        <p:nvSpPr>
          <p:cNvPr id="16" name="WordArt 5"/>
          <p:cNvSpPr>
            <a:spLocks noGrp="1"/>
          </p:cNvSpPr>
          <p:nvPr>
            <p:ph type="title"/>
          </p:nvPr>
        </p:nvSpPr>
        <p:spPr>
          <a:xfrm rot="227161">
            <a:off x="1175051" y="284242"/>
            <a:ext cx="7084175" cy="1143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我的压力有多少？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71472" y="857232"/>
            <a:ext cx="831641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latin typeface="+mn-ea"/>
                <a:ea typeface="+mn-ea"/>
              </a:rPr>
              <a:t>这学期接二连三的考试，压得我都快喘不过气，明明自己都很努力地复习了，可是弱势的数学分数却没有提高。我越来越觉得自己很没用，怎么那么笨！班主任最近都不找我谈话了，肯定也对我失望透了！现在只要一想到考试，就会很烦躁，感觉肯定要考砸！</a:t>
            </a:r>
            <a:r>
              <a:rPr lang="en-US" altLang="zh-CN" sz="2800" b="1" dirty="0" smtClean="0">
                <a:latin typeface="+mn-ea"/>
                <a:ea typeface="+mn-ea"/>
              </a:rPr>
              <a:t> </a:t>
            </a:r>
            <a:endParaRPr lang="zh-CN" altLang="en-US" sz="2800" b="1" dirty="0" smtClean="0">
              <a:latin typeface="+mn-ea"/>
              <a:ea typeface="+mn-ea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 smtClean="0">
                <a:latin typeface="+mn-ea"/>
                <a:ea typeface="+mn-ea"/>
              </a:rPr>
              <a:t>    马上就要中考了，它对我的人生来说太重要，是我实现梦想，走向成功的必经之路！我必须考上重点高中，这样我才能向别人证明自己的能力，这也是我这么多年唯一能给父母的回报</a:t>
            </a:r>
            <a:r>
              <a:rPr lang="en-US" altLang="zh-CN" sz="2800" b="1" dirty="0" smtClean="0">
                <a:latin typeface="+mn-ea"/>
                <a:ea typeface="+mn-ea"/>
              </a:rPr>
              <a:t>……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10" name="WordArt 5"/>
          <p:cNvSpPr>
            <a:spLocks noGrp="1"/>
          </p:cNvSpPr>
          <p:nvPr>
            <p:ph type="title"/>
          </p:nvPr>
        </p:nvSpPr>
        <p:spPr>
          <a:xfrm rot="618956">
            <a:off x="967682" y="30363"/>
            <a:ext cx="3151928" cy="104497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小雨的困扰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案例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6143644"/>
            <a:ext cx="203200" cy="20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5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28596" y="764704"/>
            <a:ext cx="8391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zh-CN" sz="3200" b="1" dirty="0" smtClean="0">
                <a:latin typeface="+mn-ea"/>
                <a:ea typeface="+mn-ea"/>
              </a:rPr>
              <a:t>（</a:t>
            </a:r>
            <a:r>
              <a:rPr lang="en-US" altLang="zh-CN" sz="3200" b="1" dirty="0" smtClean="0">
                <a:latin typeface="+mn-ea"/>
                <a:ea typeface="+mn-ea"/>
              </a:rPr>
              <a:t>1</a:t>
            </a:r>
            <a:r>
              <a:rPr lang="zh-CN" altLang="zh-CN" sz="3200" b="1" dirty="0" smtClean="0">
                <a:latin typeface="+mn-ea"/>
                <a:ea typeface="+mn-ea"/>
              </a:rPr>
              <a:t>）</a:t>
            </a:r>
            <a:r>
              <a:rPr lang="zh-CN" altLang="en-US" sz="3200" b="1" dirty="0" smtClean="0">
                <a:latin typeface="+mn-ea"/>
                <a:ea typeface="+mn-ea"/>
              </a:rPr>
              <a:t>小雨的哪些想法让她感受到压力？请用笔</a:t>
            </a:r>
            <a:r>
              <a:rPr lang="zh-CN" altLang="en-US" sz="3200" b="1" u="sng" dirty="0" smtClean="0">
                <a:latin typeface="+mn-ea"/>
                <a:ea typeface="+mn-ea"/>
              </a:rPr>
              <a:t>划</a:t>
            </a:r>
            <a:r>
              <a:rPr lang="zh-CN" altLang="en-US" sz="3200" b="1" dirty="0" smtClean="0">
                <a:latin typeface="+mn-ea"/>
                <a:ea typeface="+mn-ea"/>
              </a:rPr>
              <a:t>出来，并进行分析。</a:t>
            </a:r>
            <a:endParaRPr lang="zh-CN" altLang="zh-CN" sz="3200" b="1" dirty="0" smtClean="0">
              <a:latin typeface="+mn-ea"/>
              <a:ea typeface="+mn-ea"/>
            </a:endParaRPr>
          </a:p>
          <a:p>
            <a:r>
              <a:rPr lang="zh-CN" altLang="zh-CN" sz="3200" b="1" dirty="0" smtClean="0">
                <a:latin typeface="+mn-ea"/>
                <a:ea typeface="+mn-ea"/>
              </a:rPr>
              <a:t>（</a:t>
            </a:r>
            <a:r>
              <a:rPr lang="en-US" altLang="zh-CN" sz="3200" b="1" dirty="0" smtClean="0">
                <a:latin typeface="+mn-ea"/>
                <a:ea typeface="+mn-ea"/>
              </a:rPr>
              <a:t>2</a:t>
            </a:r>
            <a:r>
              <a:rPr lang="zh-CN" altLang="en-US" sz="3200" b="1" dirty="0" smtClean="0">
                <a:latin typeface="+mn-ea"/>
                <a:ea typeface="+mn-ea"/>
              </a:rPr>
              <a:t>）对于小雨的不合理想法，我们该如何帮她调整</a:t>
            </a:r>
            <a:r>
              <a:rPr lang="en-US" altLang="zh-CN" sz="3200" b="1" dirty="0" smtClean="0">
                <a:latin typeface="+mn-ea"/>
                <a:ea typeface="+mn-ea"/>
              </a:rPr>
              <a:t>?</a:t>
            </a:r>
            <a:endParaRPr lang="zh-CN" altLang="zh-CN" sz="3200" b="1" dirty="0" smtClean="0">
              <a:latin typeface="+mn-ea"/>
              <a:ea typeface="+mn-ea"/>
            </a:endParaRPr>
          </a:p>
        </p:txBody>
      </p:sp>
      <p:sp>
        <p:nvSpPr>
          <p:cNvPr id="8" name="WordArt 5"/>
          <p:cNvSpPr>
            <a:spLocks noGrp="1"/>
          </p:cNvSpPr>
          <p:nvPr>
            <p:ph type="title"/>
          </p:nvPr>
        </p:nvSpPr>
        <p:spPr>
          <a:xfrm rot="329710">
            <a:off x="639310" y="-38004"/>
            <a:ext cx="4299083" cy="9642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lstStyle/>
          <a:p>
            <a:pPr algn="ctr"/>
            <a:r>
              <a:rPr lang="zh-CN" altLang="en-US" sz="3600" b="1" dirty="0" smtClean="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小雨该怎么办？</a:t>
            </a:r>
            <a:endParaRPr lang="zh-CN" altLang="en-US" sz="3600" b="1" dirty="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3071810"/>
          <a:ext cx="7344816" cy="4248916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5715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想法</a:t>
                      </a:r>
                      <a:r>
                        <a:rPr lang="en-US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   </a:t>
                      </a:r>
                      <a:r>
                        <a:rPr lang="zh-CN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合理</a:t>
                      </a:r>
                      <a:r>
                        <a:rPr lang="zh-CN" altLang="en-US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√</a:t>
                      </a:r>
                      <a:r>
                        <a:rPr lang="en-US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zh-CN" sz="2400" b="1" kern="100" dirty="0">
                          <a:latin typeface="+mn-ea"/>
                          <a:ea typeface="+mn-ea"/>
                          <a:cs typeface="Times New Roman"/>
                        </a:rPr>
                        <a:t>不</a:t>
                      </a:r>
                      <a:r>
                        <a:rPr lang="zh-CN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合理</a:t>
                      </a:r>
                      <a:r>
                        <a:rPr lang="en-US" altLang="zh-CN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×</a:t>
                      </a:r>
                      <a:r>
                        <a:rPr lang="en-US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    </a:t>
                      </a:r>
                      <a:r>
                        <a:rPr lang="en-US" sz="2400" b="1" kern="100" baseline="0" dirty="0" smtClean="0">
                          <a:latin typeface="+mn-ea"/>
                          <a:ea typeface="+mn-ea"/>
                          <a:cs typeface="Times New Roman"/>
                        </a:rPr>
                        <a:t>    </a:t>
                      </a:r>
                      <a:r>
                        <a:rPr lang="zh-CN" altLang="en-US" sz="2400" b="1" kern="100" baseline="0" dirty="0" smtClean="0">
                          <a:latin typeface="+mn-ea"/>
                          <a:ea typeface="+mn-ea"/>
                          <a:cs typeface="Times New Roman"/>
                        </a:rPr>
                        <a:t>新</a:t>
                      </a:r>
                      <a:r>
                        <a:rPr lang="zh-CN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想法</a:t>
                      </a:r>
                      <a:endParaRPr lang="zh-CN" sz="2400" b="1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7988" marR="57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4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sz="2400" b="1" kern="100" dirty="0"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7988" marR="57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直接箭头连接符 9"/>
          <p:cNvCxnSpPr/>
          <p:nvPr/>
        </p:nvCxnSpPr>
        <p:spPr bwMode="auto">
          <a:xfrm>
            <a:off x="1500166" y="3286124"/>
            <a:ext cx="35719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550</Words>
  <Application>Microsoft Office PowerPoint</Application>
  <PresentationFormat>全屏显示(4:3)</PresentationFormat>
  <Paragraphs>90</Paragraphs>
  <Slides>12</Slides>
  <Notes>3</Notes>
  <HiddenSlides>0</HiddenSlides>
  <MMClips>5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  <vt:variant>
        <vt:lpstr>自定义放映</vt:lpstr>
      </vt:variant>
      <vt:variant>
        <vt:i4>1</vt:i4>
      </vt:variant>
    </vt:vector>
  </HeadingPairs>
  <TitlesOfParts>
    <vt:vector size="14" baseType="lpstr"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我的压力有多少？</vt:lpstr>
      <vt:lpstr>小雨的困扰</vt:lpstr>
      <vt:lpstr>小雨该怎么办？</vt:lpstr>
      <vt:lpstr>我可以变得更好</vt:lpstr>
      <vt:lpstr>感受当下</vt:lpstr>
      <vt:lpstr>寄语</vt:lpstr>
      <vt:lpstr>自定义放映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asus</cp:lastModifiedBy>
  <cp:revision>217</cp:revision>
  <dcterms:created xsi:type="dcterms:W3CDTF">2015-03-15T03:41:00Z</dcterms:created>
  <dcterms:modified xsi:type="dcterms:W3CDTF">2019-05-16T15:27:46Z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